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70" r:id="rId6"/>
    <p:sldId id="271" r:id="rId7"/>
    <p:sldId id="260" r:id="rId8"/>
    <p:sldId id="272" r:id="rId9"/>
    <p:sldId id="273" r:id="rId10"/>
    <p:sldId id="274" r:id="rId11"/>
    <p:sldId id="275" r:id="rId12"/>
    <p:sldId id="276" r:id="rId13"/>
    <p:sldId id="261" r:id="rId14"/>
    <p:sldId id="269" r:id="rId15"/>
    <p:sldId id="277" r:id="rId16"/>
    <p:sldId id="278" r:id="rId17"/>
    <p:sldId id="265" r:id="rId18"/>
    <p:sldId id="263" r:id="rId19"/>
    <p:sldId id="279" r:id="rId20"/>
    <p:sldId id="266" r:id="rId21"/>
    <p:sldId id="26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74385-F838-4ED2-9660-ACD13EFD065E}" v="7" dt="2023-03-29T02:00:15.879"/>
    <p1510:client id="{BEE66EFD-97CF-4CE3-ABE6-F31874D370E6}" v="110" dt="2023-03-28T09:06:08.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8592" autoAdjust="0"/>
  </p:normalViewPr>
  <p:slideViewPr>
    <p:cSldViewPr snapToGrid="0">
      <p:cViewPr varScale="1">
        <p:scale>
          <a:sx n="109" d="100"/>
          <a:sy n="109"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4C0B0-73EC-4827-8F03-5C7D886F5122}"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82969-2B7D-4261-94DC-3DFE4E49FCC0}" type="slidenum">
              <a:rPr lang="en-US" smtClean="0"/>
              <a:t>‹#›</a:t>
            </a:fld>
            <a:endParaRPr lang="en-US"/>
          </a:p>
        </p:txBody>
      </p:sp>
    </p:spTree>
    <p:extLst>
      <p:ext uri="{BB962C8B-B14F-4D97-AF65-F5344CB8AC3E}">
        <p14:creationId xmlns:p14="http://schemas.microsoft.com/office/powerpoint/2010/main" val="19317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1</a:t>
            </a:fld>
            <a:endParaRPr lang="en-US"/>
          </a:p>
        </p:txBody>
      </p:sp>
    </p:spTree>
    <p:extLst>
      <p:ext uri="{BB962C8B-B14F-4D97-AF65-F5344CB8AC3E}">
        <p14:creationId xmlns:p14="http://schemas.microsoft.com/office/powerpoint/2010/main" val="114361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5382969-2B7D-4261-94DC-3DFE4E49FCC0}" type="slidenum">
              <a:rPr lang="en-US" smtClean="0"/>
              <a:t>10</a:t>
            </a:fld>
            <a:endParaRPr lang="en-US"/>
          </a:p>
        </p:txBody>
      </p:sp>
    </p:spTree>
    <p:extLst>
      <p:ext uri="{BB962C8B-B14F-4D97-AF65-F5344CB8AC3E}">
        <p14:creationId xmlns:p14="http://schemas.microsoft.com/office/powerpoint/2010/main" val="315306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05382969-2B7D-4261-94DC-3DFE4E49FCC0}" type="slidenum">
              <a:rPr lang="en-US" smtClean="0"/>
              <a:t>11</a:t>
            </a:fld>
            <a:endParaRPr lang="en-US"/>
          </a:p>
        </p:txBody>
      </p:sp>
    </p:spTree>
    <p:extLst>
      <p:ext uri="{BB962C8B-B14F-4D97-AF65-F5344CB8AC3E}">
        <p14:creationId xmlns:p14="http://schemas.microsoft.com/office/powerpoint/2010/main" val="3924531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5382969-2B7D-4261-94DC-3DFE4E49FCC0}" type="slidenum">
              <a:rPr lang="en-US" smtClean="0"/>
              <a:t>12</a:t>
            </a:fld>
            <a:endParaRPr lang="en-US"/>
          </a:p>
        </p:txBody>
      </p:sp>
    </p:spTree>
    <p:extLst>
      <p:ext uri="{BB962C8B-B14F-4D97-AF65-F5344CB8AC3E}">
        <p14:creationId xmlns:p14="http://schemas.microsoft.com/office/powerpoint/2010/main" val="306943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Arun</a:t>
            </a:r>
          </a:p>
          <a:p>
            <a:pPr rtl="0">
              <a:spcBef>
                <a:spcPts val="0"/>
              </a:spcBef>
              <a:spcAft>
                <a:spcPts val="0"/>
              </a:spcAft>
            </a:pPr>
            <a:r>
              <a:rPr lang="en-US" sz="1800" b="0" i="0" u="none" strike="noStrike" dirty="0">
                <a:solidFill>
                  <a:srgbClr val="272727"/>
                </a:solidFill>
                <a:effectLst/>
                <a:latin typeface="Times New Roman" panose="02020603050405020304" pitchFamily="18" charset="0"/>
              </a:rPr>
              <a:t>The FID compares the distribution of generated images with the distribution of a set of real/ground truth images. Specifically, FID computes the Fréchet distance between two Gaussian distributions fitted to feature representations of the Inception network (7). Here, one uses the Inception network to extract features from an intermediate layer. From there, one models the data distribution for these features using a multivariate Gaussian distribution with mean 𝜇 and covariance Σ.</a:t>
            </a:r>
            <a:endParaRPr lang="en-US" dirty="0"/>
          </a:p>
        </p:txBody>
      </p:sp>
      <p:sp>
        <p:nvSpPr>
          <p:cNvPr id="4" name="Slide Number Placeholder 3"/>
          <p:cNvSpPr>
            <a:spLocks noGrp="1"/>
          </p:cNvSpPr>
          <p:nvPr>
            <p:ph type="sldNum" sz="quarter" idx="5"/>
          </p:nvPr>
        </p:nvSpPr>
        <p:spPr/>
        <p:txBody>
          <a:bodyPr/>
          <a:lstStyle/>
          <a:p>
            <a:fld id="{05382969-2B7D-4261-94DC-3DFE4E49FCC0}" type="slidenum">
              <a:rPr lang="en-US" smtClean="0"/>
              <a:t>13</a:t>
            </a:fld>
            <a:endParaRPr lang="en-US"/>
          </a:p>
        </p:txBody>
      </p:sp>
    </p:spTree>
    <p:extLst>
      <p:ext uri="{BB962C8B-B14F-4D97-AF65-F5344CB8AC3E}">
        <p14:creationId xmlns:p14="http://schemas.microsoft.com/office/powerpoint/2010/main" val="2505916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5382969-2B7D-4261-94DC-3DFE4E49FCC0}" type="slidenum">
              <a:rPr lang="en-US" smtClean="0"/>
              <a:t>14</a:t>
            </a:fld>
            <a:endParaRPr lang="en-US"/>
          </a:p>
        </p:txBody>
      </p:sp>
    </p:spTree>
    <p:extLst>
      <p:ext uri="{BB962C8B-B14F-4D97-AF65-F5344CB8AC3E}">
        <p14:creationId xmlns:p14="http://schemas.microsoft.com/office/powerpoint/2010/main" val="143324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5382969-2B7D-4261-94DC-3DFE4E49FCC0}" type="slidenum">
              <a:rPr lang="en-US" smtClean="0"/>
              <a:t>15</a:t>
            </a:fld>
            <a:endParaRPr lang="en-US"/>
          </a:p>
        </p:txBody>
      </p:sp>
    </p:spTree>
    <p:extLst>
      <p:ext uri="{BB962C8B-B14F-4D97-AF65-F5344CB8AC3E}">
        <p14:creationId xmlns:p14="http://schemas.microsoft.com/office/powerpoint/2010/main" val="3420834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5382969-2B7D-4261-94DC-3DFE4E49FCC0}" type="slidenum">
              <a:rPr lang="en-US" smtClean="0"/>
              <a:t>16</a:t>
            </a:fld>
            <a:endParaRPr lang="en-US"/>
          </a:p>
        </p:txBody>
      </p:sp>
    </p:spTree>
    <p:extLst>
      <p:ext uri="{BB962C8B-B14F-4D97-AF65-F5344CB8AC3E}">
        <p14:creationId xmlns:p14="http://schemas.microsoft.com/office/powerpoint/2010/main" val="385763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17</a:t>
            </a:fld>
            <a:endParaRPr lang="en-US"/>
          </a:p>
        </p:txBody>
      </p:sp>
    </p:spTree>
    <p:extLst>
      <p:ext uri="{BB962C8B-B14F-4D97-AF65-F5344CB8AC3E}">
        <p14:creationId xmlns:p14="http://schemas.microsoft.com/office/powerpoint/2010/main" val="391664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Arun</a:t>
            </a:r>
            <a:endParaRPr lang="en-US" b="0" dirty="0">
              <a:effectLst/>
            </a:endParaRPr>
          </a:p>
        </p:txBody>
      </p:sp>
      <p:sp>
        <p:nvSpPr>
          <p:cNvPr id="4" name="Slide Number Placeholder 3"/>
          <p:cNvSpPr>
            <a:spLocks noGrp="1"/>
          </p:cNvSpPr>
          <p:nvPr>
            <p:ph type="sldNum" sz="quarter" idx="5"/>
          </p:nvPr>
        </p:nvSpPr>
        <p:spPr/>
        <p:txBody>
          <a:bodyPr/>
          <a:lstStyle/>
          <a:p>
            <a:fld id="{05382969-2B7D-4261-94DC-3DFE4E49FCC0}" type="slidenum">
              <a:rPr lang="en-US" smtClean="0"/>
              <a:t>18</a:t>
            </a:fld>
            <a:endParaRPr lang="en-US"/>
          </a:p>
        </p:txBody>
      </p:sp>
    </p:spTree>
    <p:extLst>
      <p:ext uri="{BB962C8B-B14F-4D97-AF65-F5344CB8AC3E}">
        <p14:creationId xmlns:p14="http://schemas.microsoft.com/office/powerpoint/2010/main" val="1177228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Arun</a:t>
            </a:r>
            <a:endParaRPr lang="en-US" b="0" dirty="0">
              <a:effectLst/>
            </a:endParaRPr>
          </a:p>
        </p:txBody>
      </p:sp>
      <p:sp>
        <p:nvSpPr>
          <p:cNvPr id="4" name="Slide Number Placeholder 3"/>
          <p:cNvSpPr>
            <a:spLocks noGrp="1"/>
          </p:cNvSpPr>
          <p:nvPr>
            <p:ph type="sldNum" sz="quarter" idx="5"/>
          </p:nvPr>
        </p:nvSpPr>
        <p:spPr/>
        <p:txBody>
          <a:bodyPr/>
          <a:lstStyle/>
          <a:p>
            <a:fld id="{05382969-2B7D-4261-94DC-3DFE4E49FCC0}" type="slidenum">
              <a:rPr lang="en-US" smtClean="0"/>
              <a:t>19</a:t>
            </a:fld>
            <a:endParaRPr lang="en-US"/>
          </a:p>
        </p:txBody>
      </p:sp>
    </p:spTree>
    <p:extLst>
      <p:ext uri="{BB962C8B-B14F-4D97-AF65-F5344CB8AC3E}">
        <p14:creationId xmlns:p14="http://schemas.microsoft.com/office/powerpoint/2010/main" val="4032228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2</a:t>
            </a:fld>
            <a:endParaRPr lang="en-US"/>
          </a:p>
        </p:txBody>
      </p:sp>
    </p:spTree>
    <p:extLst>
      <p:ext uri="{BB962C8B-B14F-4D97-AF65-F5344CB8AC3E}">
        <p14:creationId xmlns:p14="http://schemas.microsoft.com/office/powerpoint/2010/main" val="416358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05382969-2B7D-4261-94DC-3DFE4E49FCC0}" type="slidenum">
              <a:rPr lang="en-US" smtClean="0"/>
              <a:t>20</a:t>
            </a:fld>
            <a:endParaRPr lang="en-US"/>
          </a:p>
        </p:txBody>
      </p:sp>
    </p:spTree>
    <p:extLst>
      <p:ext uri="{BB962C8B-B14F-4D97-AF65-F5344CB8AC3E}">
        <p14:creationId xmlns:p14="http://schemas.microsoft.com/office/powerpoint/2010/main" val="3387051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a:p>
            <a:r>
              <a:rPr lang="en-US" sz="1800" b="0" i="0" u="none" strike="noStrike" dirty="0">
                <a:solidFill>
                  <a:srgbClr val="272727"/>
                </a:solidFill>
                <a:effectLst/>
                <a:latin typeface="Times New Roman" panose="02020603050405020304" pitchFamily="18" charset="0"/>
              </a:rPr>
              <a:t>In the final phase, we will make any finishing touches to our model, as needed. Once our model is completely finalized, we will train and save the weights of the model’s generators in TensorFlow’s “</a:t>
            </a:r>
            <a:r>
              <a:rPr lang="en-US" sz="1800" b="0" i="0" u="none" strike="noStrike" dirty="0" err="1">
                <a:solidFill>
                  <a:srgbClr val="272727"/>
                </a:solidFill>
                <a:effectLst/>
                <a:latin typeface="Times New Roman" panose="02020603050405020304" pitchFamily="18" charset="0"/>
              </a:rPr>
              <a:t>SavedModel</a:t>
            </a:r>
            <a:r>
              <a:rPr lang="en-US" sz="1800" b="0" i="0" u="none" strike="noStrike" dirty="0">
                <a:solidFill>
                  <a:srgbClr val="272727"/>
                </a:solidFill>
                <a:effectLst/>
                <a:latin typeface="Times New Roman" panose="02020603050405020304" pitchFamily="18" charset="0"/>
              </a:rPr>
              <a:t>” format and convert the saved models to a format that TensorFlow.js can read. Once we have the models saved in a TensorFlow.js-compatible format, we can use TensorFlow.js to load the models onto the website, from which we can accept user-uploaded 256x256 JPG images and produce a style translation on the user images. The user input and generated output will be displayed side-by-side through our web interface, where the user will be given the option to download their generated image. In this phase, the deliverables that we will produce include the second bimonthly progress report, the data report, the model and performance report, and a final demonstration of our project including our interactive dashboard.</a:t>
            </a:r>
            <a:endParaRPr lang="en-US" dirty="0"/>
          </a:p>
        </p:txBody>
      </p:sp>
      <p:sp>
        <p:nvSpPr>
          <p:cNvPr id="4" name="Slide Number Placeholder 3"/>
          <p:cNvSpPr>
            <a:spLocks noGrp="1"/>
          </p:cNvSpPr>
          <p:nvPr>
            <p:ph type="sldNum" sz="quarter" idx="5"/>
          </p:nvPr>
        </p:nvSpPr>
        <p:spPr/>
        <p:txBody>
          <a:bodyPr/>
          <a:lstStyle/>
          <a:p>
            <a:fld id="{05382969-2B7D-4261-94DC-3DFE4E49FCC0}" type="slidenum">
              <a:rPr lang="en-US" smtClean="0"/>
              <a:t>21</a:t>
            </a:fld>
            <a:endParaRPr lang="en-US"/>
          </a:p>
        </p:txBody>
      </p:sp>
    </p:spTree>
    <p:extLst>
      <p:ext uri="{BB962C8B-B14F-4D97-AF65-F5344CB8AC3E}">
        <p14:creationId xmlns:p14="http://schemas.microsoft.com/office/powerpoint/2010/main" val="501993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82969-2B7D-4261-94DC-3DFE4E49FCC0}" type="slidenum">
              <a:rPr lang="en-US" smtClean="0"/>
              <a:t>22</a:t>
            </a:fld>
            <a:endParaRPr lang="en-US"/>
          </a:p>
        </p:txBody>
      </p:sp>
    </p:spTree>
    <p:extLst>
      <p:ext uri="{BB962C8B-B14F-4D97-AF65-F5344CB8AC3E}">
        <p14:creationId xmlns:p14="http://schemas.microsoft.com/office/powerpoint/2010/main" val="3674076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3</a:t>
            </a:fld>
            <a:endParaRPr lang="en-US"/>
          </a:p>
        </p:txBody>
      </p:sp>
    </p:spTree>
    <p:extLst>
      <p:ext uri="{BB962C8B-B14F-4D97-AF65-F5344CB8AC3E}">
        <p14:creationId xmlns:p14="http://schemas.microsoft.com/office/powerpoint/2010/main" val="234454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a:p>
            <a:r>
              <a:rPr lang="en-US" sz="1800" b="0" i="0" u="none" strike="noStrike" dirty="0">
                <a:solidFill>
                  <a:srgbClr val="272727"/>
                </a:solidFill>
                <a:effectLst/>
                <a:latin typeface="Times New Roman" panose="02020603050405020304" pitchFamily="18" charset="0"/>
              </a:rPr>
              <a:t>The unique style of Claude Monet, such as his color choices and brush strokes, can now be imitated thanks to algorithms called Generative Adversarial Networks (GANs) (3). As shown in the diagram below, the first component of the network acts as a “detective” that is trained to distinguish between real examples and fake examples that are generated by the second “generator” component. In training, the “generator” component learns to train fake examples that are identical to the real examples, so the “detective” component is only 50% accurate.</a:t>
            </a:r>
            <a:endParaRPr lang="en-US" dirty="0"/>
          </a:p>
        </p:txBody>
      </p:sp>
      <p:sp>
        <p:nvSpPr>
          <p:cNvPr id="4" name="Slide Number Placeholder 3"/>
          <p:cNvSpPr>
            <a:spLocks noGrp="1"/>
          </p:cNvSpPr>
          <p:nvPr>
            <p:ph type="sldNum" sz="quarter" idx="5"/>
          </p:nvPr>
        </p:nvSpPr>
        <p:spPr/>
        <p:txBody>
          <a:bodyPr/>
          <a:lstStyle/>
          <a:p>
            <a:fld id="{05382969-2B7D-4261-94DC-3DFE4E49FCC0}" type="slidenum">
              <a:rPr lang="en-US" smtClean="0"/>
              <a:t>4</a:t>
            </a:fld>
            <a:endParaRPr lang="en-US"/>
          </a:p>
        </p:txBody>
      </p:sp>
    </p:spTree>
    <p:extLst>
      <p:ext uri="{BB962C8B-B14F-4D97-AF65-F5344CB8AC3E}">
        <p14:creationId xmlns:p14="http://schemas.microsoft.com/office/powerpoint/2010/main" val="842776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a:t>
            </a:r>
            <a:r>
              <a:rPr lang="en-US" dirty="0" err="1"/>
              <a:t>CycleGAN</a:t>
            </a:r>
            <a:r>
              <a:rPr lang="en-US" dirty="0"/>
              <a:t> has more losses than ordinary GANS. Have the discriminator loss and the generator loss but have this additional cycle consistency loss that ensures that the image is the same after being pushed back into different generators. Also, touch upon identity loss for models. </a:t>
            </a:r>
          </a:p>
        </p:txBody>
      </p:sp>
      <p:sp>
        <p:nvSpPr>
          <p:cNvPr id="4" name="Slide Number Placeholder 3"/>
          <p:cNvSpPr>
            <a:spLocks noGrp="1"/>
          </p:cNvSpPr>
          <p:nvPr>
            <p:ph type="sldNum" sz="quarter" idx="5"/>
          </p:nvPr>
        </p:nvSpPr>
        <p:spPr/>
        <p:txBody>
          <a:bodyPr/>
          <a:lstStyle/>
          <a:p>
            <a:fld id="{05382969-2B7D-4261-94DC-3DFE4E49FCC0}" type="slidenum">
              <a:rPr lang="en-US" smtClean="0"/>
              <a:t>5</a:t>
            </a:fld>
            <a:endParaRPr lang="en-US"/>
          </a:p>
        </p:txBody>
      </p:sp>
    </p:spTree>
    <p:extLst>
      <p:ext uri="{BB962C8B-B14F-4D97-AF65-F5344CB8AC3E}">
        <p14:creationId xmlns:p14="http://schemas.microsoft.com/office/powerpoint/2010/main" val="42999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6</a:t>
            </a:fld>
            <a:endParaRPr lang="en-US"/>
          </a:p>
        </p:txBody>
      </p:sp>
    </p:spTree>
    <p:extLst>
      <p:ext uri="{BB962C8B-B14F-4D97-AF65-F5344CB8AC3E}">
        <p14:creationId xmlns:p14="http://schemas.microsoft.com/office/powerpoint/2010/main" val="239150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05382969-2B7D-4261-94DC-3DFE4E49FCC0}" type="slidenum">
              <a:rPr lang="en-US" smtClean="0"/>
              <a:t>7</a:t>
            </a:fld>
            <a:endParaRPr lang="en-US"/>
          </a:p>
        </p:txBody>
      </p:sp>
    </p:spTree>
    <p:extLst>
      <p:ext uri="{BB962C8B-B14F-4D97-AF65-F5344CB8AC3E}">
        <p14:creationId xmlns:p14="http://schemas.microsoft.com/office/powerpoint/2010/main" val="23874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p:txBody>
      </p:sp>
      <p:sp>
        <p:nvSpPr>
          <p:cNvPr id="4" name="Slide Number Placeholder 3"/>
          <p:cNvSpPr>
            <a:spLocks noGrp="1"/>
          </p:cNvSpPr>
          <p:nvPr>
            <p:ph type="sldNum" sz="quarter" idx="5"/>
          </p:nvPr>
        </p:nvSpPr>
        <p:spPr/>
        <p:txBody>
          <a:bodyPr/>
          <a:lstStyle/>
          <a:p>
            <a:fld id="{05382969-2B7D-4261-94DC-3DFE4E49FCC0}" type="slidenum">
              <a:rPr lang="en-US" smtClean="0"/>
              <a:t>8</a:t>
            </a:fld>
            <a:endParaRPr lang="en-US"/>
          </a:p>
        </p:txBody>
      </p:sp>
    </p:spTree>
    <p:extLst>
      <p:ext uri="{BB962C8B-B14F-4D97-AF65-F5344CB8AC3E}">
        <p14:creationId xmlns:p14="http://schemas.microsoft.com/office/powerpoint/2010/main" val="4185843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a:t>
            </a:r>
          </a:p>
          <a:p>
            <a:r>
              <a:rPr lang="en-US" sz="1800" b="0" i="0" u="none" strike="noStrike" dirty="0">
                <a:solidFill>
                  <a:srgbClr val="272727"/>
                </a:solidFill>
                <a:effectLst/>
                <a:latin typeface="Times New Roman" panose="02020603050405020304" pitchFamily="18" charset="0"/>
              </a:rPr>
              <a:t>(the zeros are excluded since they distort the plot)—we observe that when generating the photo-to-Monet images, the images tend toward the RGB distribution of the Monet paintings as expected. Therefore, these distributions serve as sort of a sanity check that our model is transferring the color/style well. </a:t>
            </a:r>
            <a:endParaRPr lang="en-US" dirty="0"/>
          </a:p>
        </p:txBody>
      </p:sp>
      <p:sp>
        <p:nvSpPr>
          <p:cNvPr id="4" name="Slide Number Placeholder 3"/>
          <p:cNvSpPr>
            <a:spLocks noGrp="1"/>
          </p:cNvSpPr>
          <p:nvPr>
            <p:ph type="sldNum" sz="quarter" idx="5"/>
          </p:nvPr>
        </p:nvSpPr>
        <p:spPr/>
        <p:txBody>
          <a:bodyPr/>
          <a:lstStyle/>
          <a:p>
            <a:fld id="{05382969-2B7D-4261-94DC-3DFE4E49FCC0}" type="slidenum">
              <a:rPr lang="en-US" smtClean="0"/>
              <a:t>9</a:t>
            </a:fld>
            <a:endParaRPr lang="en-US"/>
          </a:p>
        </p:txBody>
      </p:sp>
    </p:spTree>
    <p:extLst>
      <p:ext uri="{BB962C8B-B14F-4D97-AF65-F5344CB8AC3E}">
        <p14:creationId xmlns:p14="http://schemas.microsoft.com/office/powerpoint/2010/main" val="4070994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73D2-D71E-2AFE-2496-1ED7FF61A8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8579D3-A73C-EA75-096D-FFB6790CF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EFBE24-0073-4470-F83D-25B9BFE749F9}"/>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CCC8170E-14CD-53F3-0921-F88D539D8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6B02-3406-C2D3-428A-8274001461C7}"/>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31863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D55E-C5DA-3147-6965-B2B9F4234C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12A84-4499-954F-A98F-3020BBBE3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739F4-39A3-8D04-F05B-F5AD712E8A2A}"/>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3DD34669-01DD-0A74-18EF-B536C1882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B4CE2-6071-4137-C2DA-91F44139A240}"/>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279656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48B505-E650-7FF7-9483-AD5DD8B5C0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D6FFA1-7637-A3B9-C8B9-287FE5C7F3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086F4-C709-F9E3-6A6E-7DC11B0CA542}"/>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F8BD5087-7398-B807-9F8D-7DDF72DA1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27F0B-3196-FB9E-89A0-1EE6BA597FE9}"/>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249343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8189-7747-AFD5-9DC8-2438A889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F65B0-66A1-343C-D2EF-614C19DC34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476A5-5798-ABE3-6999-D7EF13DF57CF}"/>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A90C6068-319A-E07C-033D-14B4D1BF1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E8CE9-1D65-10C1-D4A1-6E7D6465DE70}"/>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329584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5308-DE2E-DAEB-DCFC-CF9DFEE149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C63FC-FC8E-D4E8-DA02-CF9FC0B98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0CC7FE-4CB1-8138-C44B-DD1EB7A17B41}"/>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E6CB8161-36FD-EC9E-638C-84B946ADF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45A6C-FB59-32C8-9EF9-0C207BF2669D}"/>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266896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444A-336D-3473-F57C-93C506EFD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D190B-6957-A13E-96BD-D5453E9653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4321F-0398-7C6F-8863-01C1CF83C1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F7B8A4-AD8D-73D0-2062-41A2E7ED508F}"/>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6" name="Footer Placeholder 5">
            <a:extLst>
              <a:ext uri="{FF2B5EF4-FFF2-40B4-BE49-F238E27FC236}">
                <a16:creationId xmlns:a16="http://schemas.microsoft.com/office/drawing/2014/main" id="{A06B108A-2119-D8FE-75F2-C99491BBE0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A6830-FF10-49EB-7F33-AA0EC766CBEA}"/>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378437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D966-89D2-E48F-D084-DE7B6216D4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B1D44B-156A-FED5-A1B8-796F889B8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AA8AC-1209-5EE7-B3C9-EBD195EA7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ABE22A-BBAE-F296-D034-323DF5F8C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A4BDB-8B8A-3078-C386-597CABBA11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CADEB0-E279-6FE3-BA80-A0B2C59D48DF}"/>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8" name="Footer Placeholder 7">
            <a:extLst>
              <a:ext uri="{FF2B5EF4-FFF2-40B4-BE49-F238E27FC236}">
                <a16:creationId xmlns:a16="http://schemas.microsoft.com/office/drawing/2014/main" id="{60028FD7-F227-3AFF-5ECA-5C4337BEE3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59E9E4-FB4E-9DA0-5B01-BC7E978BC45D}"/>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268795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2A8F-CB7D-7C24-8C98-8D53FDA5C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D28713-63F5-FD2B-7E0C-593E5C7C5DC7}"/>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4" name="Footer Placeholder 3">
            <a:extLst>
              <a:ext uri="{FF2B5EF4-FFF2-40B4-BE49-F238E27FC236}">
                <a16:creationId xmlns:a16="http://schemas.microsoft.com/office/drawing/2014/main" id="{7523EBC4-0E60-2320-FA27-F9105C073A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9F61ED-734F-4584-07A1-291C4015BF5F}"/>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17433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17646-711B-46D6-095D-E0AE8AD31BF8}"/>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3" name="Footer Placeholder 2">
            <a:extLst>
              <a:ext uri="{FF2B5EF4-FFF2-40B4-BE49-F238E27FC236}">
                <a16:creationId xmlns:a16="http://schemas.microsoft.com/office/drawing/2014/main" id="{73915680-33AC-8A52-DED4-711B15C8F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89FA20-7C6E-DA10-A027-282111F9D136}"/>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66952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E275-B72A-AF56-70A6-FAE5711E8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E52845-38A3-8802-8F1C-F88C338AF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D52D8A-42EC-09C8-A314-58090CA0F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20D3B-9F23-E2ED-9DC3-3F9F8CB92D13}"/>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6" name="Footer Placeholder 5">
            <a:extLst>
              <a:ext uri="{FF2B5EF4-FFF2-40B4-BE49-F238E27FC236}">
                <a16:creationId xmlns:a16="http://schemas.microsoft.com/office/drawing/2014/main" id="{5B264B24-91D0-A987-3735-FFD16FEE7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DEC43-9C33-437A-1903-2E30D8257BC6}"/>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909171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ACA8-A06F-3D97-55D7-EDD826076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503AAB-66B7-C3E4-C497-8B9C3C521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484C50-D6A0-7B25-7C9D-9C2CCDF9B1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6DF558-3C58-6144-5736-FEBEFDF7FA62}"/>
              </a:ext>
            </a:extLst>
          </p:cNvPr>
          <p:cNvSpPr>
            <a:spLocks noGrp="1"/>
          </p:cNvSpPr>
          <p:nvPr>
            <p:ph type="dt" sz="half" idx="10"/>
          </p:nvPr>
        </p:nvSpPr>
        <p:spPr/>
        <p:txBody>
          <a:bodyPr/>
          <a:lstStyle/>
          <a:p>
            <a:fld id="{7962EBD0-3239-43B8-A4F4-F0E323F23D18}" type="datetimeFigureOut">
              <a:rPr lang="en-US" smtClean="0"/>
              <a:t>3/29/23</a:t>
            </a:fld>
            <a:endParaRPr lang="en-US"/>
          </a:p>
        </p:txBody>
      </p:sp>
      <p:sp>
        <p:nvSpPr>
          <p:cNvPr id="6" name="Footer Placeholder 5">
            <a:extLst>
              <a:ext uri="{FF2B5EF4-FFF2-40B4-BE49-F238E27FC236}">
                <a16:creationId xmlns:a16="http://schemas.microsoft.com/office/drawing/2014/main" id="{B4466182-68B3-4BB7-74E3-94378B783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AF8BE-6F2B-8DAB-6C80-FBD2E85158FE}"/>
              </a:ext>
            </a:extLst>
          </p:cNvPr>
          <p:cNvSpPr>
            <a:spLocks noGrp="1"/>
          </p:cNvSpPr>
          <p:nvPr>
            <p:ph type="sldNum" sz="quarter" idx="12"/>
          </p:nvPr>
        </p:nvSpPr>
        <p:spPr/>
        <p:txBody>
          <a:bodyPr/>
          <a:lstStyle/>
          <a:p>
            <a:fld id="{A75E2E47-8388-4526-8795-7BF40E2A2E02}" type="slidenum">
              <a:rPr lang="en-US" smtClean="0"/>
              <a:t>‹#›</a:t>
            </a:fld>
            <a:endParaRPr lang="en-US"/>
          </a:p>
        </p:txBody>
      </p:sp>
    </p:spTree>
    <p:extLst>
      <p:ext uri="{BB962C8B-B14F-4D97-AF65-F5344CB8AC3E}">
        <p14:creationId xmlns:p14="http://schemas.microsoft.com/office/powerpoint/2010/main" val="2811848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t="-15000" b="-1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F8981-E1D9-C5B9-B026-7E107E951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B05B6E-AF17-161D-9D61-4342D1B9F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4EF26-A505-A22F-CEE5-4D679DD20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2EBD0-3239-43B8-A4F4-F0E323F23D18}" type="datetimeFigureOut">
              <a:rPr lang="en-US" smtClean="0"/>
              <a:t>3/29/23</a:t>
            </a:fld>
            <a:endParaRPr lang="en-US"/>
          </a:p>
        </p:txBody>
      </p:sp>
      <p:sp>
        <p:nvSpPr>
          <p:cNvPr id="5" name="Footer Placeholder 4">
            <a:extLst>
              <a:ext uri="{FF2B5EF4-FFF2-40B4-BE49-F238E27FC236}">
                <a16:creationId xmlns:a16="http://schemas.microsoft.com/office/drawing/2014/main" id="{C2D9C29A-0711-CC03-6A40-A9B1B708D1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D2B65F-7D72-9307-5627-BAFCBF0ED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E2E47-8388-4526-8795-7BF40E2A2E02}" type="slidenum">
              <a:rPr lang="en-US" smtClean="0"/>
              <a:t>‹#›</a:t>
            </a:fld>
            <a:endParaRPr lang="en-US"/>
          </a:p>
        </p:txBody>
      </p:sp>
    </p:spTree>
    <p:extLst>
      <p:ext uri="{BB962C8B-B14F-4D97-AF65-F5344CB8AC3E}">
        <p14:creationId xmlns:p14="http://schemas.microsoft.com/office/powerpoint/2010/main" val="113676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hyperlink" Target="https://archello.com/story/91136/attachments/photos-videos/2" TargetMode="External"/><Relationship Id="rId4" Type="http://schemas.openxmlformats.org/officeDocument/2006/relationships/image" Target="../media/image23.png"/><Relationship Id="rId9" Type="http://schemas.openxmlformats.org/officeDocument/2006/relationships/hyperlink" Target="http://clipart-library.com/clipart/pi5rLryMT.htm"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hyperlink" Target="https://upload.wikimedia.org/wikipedia/commons/a/af/Northeaster_by_Winslow_Homer_1895.jpg" TargetMode="External"/><Relationship Id="rId13" Type="http://schemas.openxmlformats.org/officeDocument/2006/relationships/hyperlink" Target="https://www.weschlers.com/auction-lot/various-ukiyo-e-artists-japanese-18th-early-19th-_2AC433ABE9" TargetMode="External"/><Relationship Id="rId3" Type="http://schemas.openxmlformats.org/officeDocument/2006/relationships/hyperlink" Target="https://www.kaggle.com/competitions/gan-getting-started" TargetMode="External"/><Relationship Id="rId7" Type="http://schemas.openxmlformats.org/officeDocument/2006/relationships/hyperlink" Target="https://www.thoughtco.com/greatest-paintings-by-van-gogh-4154730" TargetMode="External"/><Relationship Id="rId12" Type="http://schemas.openxmlformats.org/officeDocument/2006/relationships/hyperlink" Target="https://en.wikipedia.org/wiki/Fr%C3%A9chet_inception_distan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etwallpapers.com/collection/time-wallpaper" TargetMode="External"/><Relationship Id="rId11" Type="http://schemas.openxmlformats.org/officeDocument/2006/relationships/hyperlink" Target="https://impressionistarts.com/static/4d08e554fba7084dac2f5f9f01c9a6e1/14b42/paul-cezanne-mont-saint-victoire.jpg" TargetMode="External"/><Relationship Id="rId5" Type="http://schemas.openxmlformats.org/officeDocument/2006/relationships/hyperlink" Target="https://petapixel.com/2017/04/03/ai-can-convert-paintings-photos-summer-winter/" TargetMode="External"/><Relationship Id="rId10" Type="http://schemas.openxmlformats.org/officeDocument/2006/relationships/hyperlink" Target="https://media.nga.gov/iiif/5dd2009f-7782-43d8-9892-be5733d8f43b/full/!740,560/0/default.jpg" TargetMode="External"/><Relationship Id="rId4" Type="http://schemas.openxmlformats.org/officeDocument/2006/relationships/hyperlink" Target="https://www.haikutechcenter.com/2020/11/cyclegan-gan-architecture-for-learning.html" TargetMode="External"/><Relationship Id="rId9" Type="http://schemas.openxmlformats.org/officeDocument/2006/relationships/hyperlink" Target="https://static01.nyt.com/images/2019/03/27/arts/26VANGOGH-BRITAIN-1/merlin_152403333_3552f80f-9675-4951-bc32-0b8cbdbfa090-superJumbo.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different, colorful, painting&#10;&#10;Description automatically generated">
            <a:extLst>
              <a:ext uri="{FF2B5EF4-FFF2-40B4-BE49-F238E27FC236}">
                <a16:creationId xmlns:a16="http://schemas.microsoft.com/office/drawing/2014/main" id="{FB7F30FE-F2C9-4544-B0BA-295DF753D3AB}"/>
              </a:ext>
            </a:extLst>
          </p:cNvPr>
          <p:cNvPicPr>
            <a:picLocks noChangeAspect="1"/>
          </p:cNvPicPr>
          <p:nvPr/>
        </p:nvPicPr>
        <p:blipFill rotWithShape="1">
          <a:blip r:embed="rId3">
            <a:extLst>
              <a:ext uri="{28A0092B-C50C-407E-A947-70E740481C1C}">
                <a14:useLocalDpi xmlns:a14="http://schemas.microsoft.com/office/drawing/2010/main" val="0"/>
              </a:ext>
            </a:extLst>
          </a:blip>
          <a:srcRect t="22355" b="21395"/>
          <a:stretch/>
        </p:blipFill>
        <p:spPr>
          <a:xfrm>
            <a:off x="-3047" y="10"/>
            <a:ext cx="12191999" cy="6857990"/>
          </a:xfrm>
          <a:prstGeom prst="rect">
            <a:avLst/>
          </a:prstGeom>
        </p:spPr>
      </p:pic>
      <p:sp>
        <p:nvSpPr>
          <p:cNvPr id="17"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20EBA-35CB-6498-1871-FB537FC3D778}"/>
              </a:ext>
            </a:extLst>
          </p:cNvPr>
          <p:cNvSpPr>
            <a:spLocks noGrp="1"/>
          </p:cNvSpPr>
          <p:nvPr>
            <p:ph type="ctrTitle"/>
          </p:nvPr>
        </p:nvSpPr>
        <p:spPr>
          <a:xfrm>
            <a:off x="1100051" y="4487687"/>
            <a:ext cx="10058400" cy="1559454"/>
          </a:xfrm>
          <a:solidFill>
            <a:schemeClr val="bg1">
              <a:alpha val="30000"/>
            </a:schemeClr>
          </a:solidFill>
          <a:effectLst>
            <a:outerShdw blurRad="50800" dist="38100" dir="2700000" algn="tl" rotWithShape="0">
              <a:prstClr val="black">
                <a:alpha val="40000"/>
              </a:prstClr>
            </a:outerShdw>
            <a:softEdge rad="88900"/>
          </a:effectLst>
        </p:spPr>
        <p:txBody>
          <a:bodyPr>
            <a:normAutofit/>
          </a:bodyPr>
          <a:lstStyle/>
          <a:p>
            <a:r>
              <a:rPr lang="en-US" sz="5200" dirty="0">
                <a:solidFill>
                  <a:srgbClr val="FFFFFF"/>
                </a:solidFill>
                <a:latin typeface="Lucida Calligraphy" panose="03010101010101010101" pitchFamily="66" charset="0"/>
                <a:cs typeface="Forte Forward" panose="020B0604020202020204" pitchFamily="2" charset="0"/>
              </a:rPr>
              <a:t>Artificially Creative</a:t>
            </a:r>
            <a:br>
              <a:rPr lang="en-US" sz="5200" dirty="0">
                <a:solidFill>
                  <a:srgbClr val="FFFFFF"/>
                </a:solidFill>
                <a:latin typeface="Lucida Calligraphy" panose="03010101010101010101" pitchFamily="66" charset="0"/>
                <a:cs typeface="Forte Forward" panose="020B0604020202020204" pitchFamily="2" charset="0"/>
              </a:rPr>
            </a:br>
            <a:r>
              <a:rPr lang="en-US" sz="4400" b="1" dirty="0">
                <a:solidFill>
                  <a:srgbClr val="FFFFFF"/>
                </a:solidFill>
                <a:latin typeface="Lucida Calligraphy" panose="03010101010101010101" pitchFamily="66" charset="0"/>
                <a:cs typeface="Forte Forward" panose="020B0604020202020204" pitchFamily="2" charset="0"/>
              </a:rPr>
              <a:t>Demo 2</a:t>
            </a:r>
            <a:endParaRPr lang="en-US" sz="5200" b="1" dirty="0">
              <a:solidFill>
                <a:srgbClr val="FFFFFF"/>
              </a:solidFill>
              <a:latin typeface="Lucida Calligraphy" panose="03010101010101010101" pitchFamily="66" charset="0"/>
              <a:cs typeface="Forte Forward" panose="020B0604020202020204" pitchFamily="2" charset="0"/>
            </a:endParaRPr>
          </a:p>
        </p:txBody>
      </p:sp>
      <p:sp>
        <p:nvSpPr>
          <p:cNvPr id="3" name="Subtitle 2">
            <a:extLst>
              <a:ext uri="{FF2B5EF4-FFF2-40B4-BE49-F238E27FC236}">
                <a16:creationId xmlns:a16="http://schemas.microsoft.com/office/drawing/2014/main" id="{E978CDE0-47CA-1CBE-66CB-D3A22029FCD6}"/>
              </a:ext>
            </a:extLst>
          </p:cNvPr>
          <p:cNvSpPr>
            <a:spLocks noGrp="1"/>
          </p:cNvSpPr>
          <p:nvPr>
            <p:ph type="subTitle" idx="1"/>
          </p:nvPr>
        </p:nvSpPr>
        <p:spPr>
          <a:xfrm>
            <a:off x="1100051" y="6047141"/>
            <a:ext cx="10058400" cy="638422"/>
          </a:xfrm>
          <a:solidFill>
            <a:schemeClr val="bg1">
              <a:alpha val="30000"/>
            </a:schemeClr>
          </a:solidFill>
          <a:effectLst>
            <a:outerShdw blurRad="50800" dist="38100" dir="2700000" algn="tl" rotWithShape="0">
              <a:prstClr val="black">
                <a:alpha val="40000"/>
              </a:prstClr>
            </a:outerShdw>
            <a:softEdge rad="88900"/>
          </a:effectLst>
        </p:spPr>
        <p:txBody>
          <a:bodyPr>
            <a:normAutofit/>
          </a:bodyPr>
          <a:lstStyle/>
          <a:p>
            <a:r>
              <a:rPr lang="en-US" dirty="0">
                <a:solidFill>
                  <a:srgbClr val="FFFFFF"/>
                </a:solidFill>
                <a:latin typeface="Lucida Calligraphy" panose="03010101010101010101" pitchFamily="66" charset="0"/>
                <a:cs typeface="Forte Forward" pitchFamily="2" charset="0"/>
              </a:rPr>
              <a:t>Arun Agarwal, George </a:t>
            </a:r>
            <a:r>
              <a:rPr lang="en-US" dirty="0" err="1">
                <a:solidFill>
                  <a:srgbClr val="FFFFFF"/>
                </a:solidFill>
                <a:latin typeface="Lucida Calligraphy" panose="03010101010101010101" pitchFamily="66" charset="0"/>
                <a:cs typeface="Forte Forward" pitchFamily="2" charset="0"/>
              </a:rPr>
              <a:t>Aeillo</a:t>
            </a:r>
            <a:r>
              <a:rPr lang="en-US" dirty="0">
                <a:solidFill>
                  <a:srgbClr val="FFFFFF"/>
                </a:solidFill>
                <a:latin typeface="Lucida Calligraphy" panose="03010101010101010101" pitchFamily="66" charset="0"/>
                <a:cs typeface="Forte Forward" pitchFamily="2" charset="0"/>
              </a:rPr>
              <a:t>, Eric Nguyen</a:t>
            </a:r>
          </a:p>
        </p:txBody>
      </p:sp>
    </p:spTree>
    <p:extLst>
      <p:ext uri="{BB962C8B-B14F-4D97-AF65-F5344CB8AC3E}">
        <p14:creationId xmlns:p14="http://schemas.microsoft.com/office/powerpoint/2010/main" val="4153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Baseline Model </a:t>
            </a:r>
            <a:r>
              <a:rPr lang="en" sz="4000" b="1" dirty="0">
                <a:solidFill>
                  <a:schemeClr val="accent1">
                    <a:lumMod val="50000"/>
                  </a:schemeClr>
                </a:solidFill>
                <a:latin typeface="Lucida Calligraphy" panose="03010101010101010101" pitchFamily="66" charset="0"/>
                <a:cs typeface="Cavolini" panose="020B0502040204020203" pitchFamily="66" charset="0"/>
                <a:sym typeface="Wingdings" panose="05000000000000000000" pitchFamily="2" charset="2"/>
              </a:rPr>
              <a:t> New Model</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313426" y="1825625"/>
            <a:ext cx="5411525" cy="4351338"/>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000" b="1" dirty="0">
                <a:solidFill>
                  <a:schemeClr val="accent1">
                    <a:lumMod val="50000"/>
                  </a:schemeClr>
                </a:solidFill>
                <a:latin typeface="Century" panose="02040604050505020304" pitchFamily="18" charset="0"/>
              </a:rPr>
              <a:t>CycleGAN</a:t>
            </a:r>
          </a:p>
          <a:p>
            <a:pPr>
              <a:buFont typeface="Wingdings" panose="05000000000000000000" pitchFamily="2" charset="2"/>
              <a:buChar char="§"/>
            </a:pPr>
            <a:r>
              <a:rPr lang="en-US" sz="2000" b="1" dirty="0">
                <a:solidFill>
                  <a:schemeClr val="accent1">
                    <a:lumMod val="50000"/>
                  </a:schemeClr>
                </a:solidFill>
                <a:latin typeface="Century" panose="02040604050505020304" pitchFamily="18" charset="0"/>
              </a:rPr>
              <a:t>120 epochs</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Adam optimizer </a:t>
            </a:r>
          </a:p>
          <a:p>
            <a:pPr lvl="1">
              <a:buFont typeface="Wingdings" panose="05000000000000000000" pitchFamily="2" charset="2"/>
              <a:buChar char="§"/>
            </a:pPr>
            <a:r>
              <a:rPr lang="en-US" sz="1800" dirty="0">
                <a:solidFill>
                  <a:schemeClr val="accent1">
                    <a:lumMod val="50000"/>
                  </a:schemeClr>
                </a:solidFill>
                <a:latin typeface="Century" panose="02040604050505020304" pitchFamily="18" charset="0"/>
              </a:rPr>
              <a:t>Loss rate = 0.0002, Beta 1 = 0.5</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~2 hours </a:t>
            </a:r>
          </a:p>
          <a:p>
            <a:pPr lvl="1">
              <a:buFont typeface="Wingdings" panose="05000000000000000000" pitchFamily="2" charset="2"/>
              <a:buChar char="§"/>
            </a:pPr>
            <a:r>
              <a:rPr lang="en-US" sz="1800" dirty="0">
                <a:solidFill>
                  <a:schemeClr val="accent1">
                    <a:lumMod val="50000"/>
                  </a:schemeClr>
                </a:solidFill>
                <a:latin typeface="Century" panose="02040604050505020304" pitchFamily="18" charset="0"/>
              </a:rPr>
              <a:t>Within 3-hour limit for TPU</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TPU v3-8</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Kaggle Notebook</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Steps per epoch = number of Monet samples</a:t>
            </a:r>
          </a:p>
          <a:p>
            <a:pPr>
              <a:buFont typeface="Wingdings" panose="05000000000000000000" pitchFamily="2" charset="2"/>
              <a:buChar char="§"/>
            </a:pPr>
            <a:r>
              <a:rPr lang="en-US" sz="2000" dirty="0">
                <a:solidFill>
                  <a:schemeClr val="accent1">
                    <a:lumMod val="50000"/>
                  </a:schemeClr>
                </a:solidFill>
                <a:latin typeface="Century" panose="02040604050505020304" pitchFamily="18" charset="0"/>
              </a:rPr>
              <a:t>Batch Size = 1</a:t>
            </a:r>
          </a:p>
        </p:txBody>
      </p:sp>
      <p:sp>
        <p:nvSpPr>
          <p:cNvPr id="4" name="Content Placeholder 2">
            <a:extLst>
              <a:ext uri="{FF2B5EF4-FFF2-40B4-BE49-F238E27FC236}">
                <a16:creationId xmlns:a16="http://schemas.microsoft.com/office/drawing/2014/main" id="{1FC57BEF-1A27-E803-1495-8CC606C29F50}"/>
              </a:ext>
            </a:extLst>
          </p:cNvPr>
          <p:cNvSpPr txBox="1">
            <a:spLocks/>
          </p:cNvSpPr>
          <p:nvPr/>
        </p:nvSpPr>
        <p:spPr>
          <a:xfrm>
            <a:off x="6349781" y="1841527"/>
            <a:ext cx="5712350" cy="4351338"/>
          </a:xfrm>
          <a:prstGeom prst="rect">
            <a:avLst/>
          </a:prstGeom>
          <a:solidFill>
            <a:schemeClr val="bg1">
              <a:alpha val="60000"/>
            </a:schemeClr>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05740" algn="l" defTabSz="914400" rtl="0" eaLnBrk="1" fontAlgn="auto" latinLnBrk="0" hangingPunct="1">
              <a:lnSpc>
                <a:spcPct val="90000"/>
              </a:lnSpc>
              <a:spcBef>
                <a:spcPts val="0"/>
              </a:spcBef>
              <a:spcAft>
                <a:spcPts val="0"/>
              </a:spcAft>
              <a:buClr>
                <a:srgbClr val="1F3864"/>
              </a:buClr>
              <a:buSzPct val="100000"/>
              <a:buFont typeface="Noto Sans Symbols"/>
              <a:buChar char="▪"/>
              <a:tabLst/>
              <a:defRPr/>
            </a:pP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CycleGAN</a:t>
            </a: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Noto Sans Symbols"/>
              <a:buChar char="▪"/>
              <a:tabLst/>
              <a:defRPr/>
            </a:pP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30 epochs</a:t>
            </a:r>
            <a:endPar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Noto Sans Symbols"/>
              <a:buChar char="▪"/>
              <a:tabLst/>
              <a:defRPr/>
            </a:pPr>
            <a:r>
              <a:rPr kumimoji="0" lang="en-US" sz="2000" b="0" i="0" u="none" strike="noStrike" kern="0" cap="none" spc="0" normalizeH="0" baseline="0" noProof="0" dirty="0">
                <a:ln>
                  <a:noFill/>
                </a:ln>
                <a:solidFill>
                  <a:srgbClr val="1F3864"/>
                </a:solidFill>
                <a:effectLst/>
                <a:uLnTx/>
                <a:uFillTx/>
                <a:latin typeface="Century"/>
                <a:ea typeface="Century"/>
                <a:cs typeface="Century"/>
                <a:sym typeface="Century"/>
              </a:rPr>
              <a:t>Adam optimizer </a:t>
            </a:r>
            <a:endPar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685800" marR="0" lvl="1" indent="-209550" algn="l" defTabSz="914400" rtl="0" eaLnBrk="1" fontAlgn="auto" latinLnBrk="0" hangingPunct="1">
              <a:lnSpc>
                <a:spcPct val="90000"/>
              </a:lnSpc>
              <a:spcBef>
                <a:spcPts val="500"/>
              </a:spcBef>
              <a:spcAft>
                <a:spcPts val="0"/>
              </a:spcAft>
              <a:buClr>
                <a:srgbClr val="1F3864"/>
              </a:buClr>
              <a:buSzPct val="100000"/>
              <a:buFont typeface="Noto Sans Symbols"/>
              <a:buChar char="▪"/>
              <a:tabLst/>
              <a:defRPr/>
            </a:pPr>
            <a:r>
              <a:rPr kumimoji="0" lang="en-US" sz="1700" b="0" i="0" u="none" strike="noStrike" kern="0" cap="none" spc="0" normalizeH="0" baseline="0" noProof="0" dirty="0">
                <a:ln>
                  <a:noFill/>
                </a:ln>
                <a:solidFill>
                  <a:srgbClr val="1F3864"/>
                </a:solidFill>
                <a:effectLst/>
                <a:uLnTx/>
                <a:uFillTx/>
                <a:latin typeface="Century"/>
                <a:ea typeface="Century"/>
                <a:cs typeface="Century"/>
                <a:sym typeface="Century"/>
              </a:rPr>
              <a:t>Loss rate = 0.0002, Beta 1 = 0.5</a:t>
            </a:r>
            <a:endPar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Noto Sans Symbols"/>
              <a:buChar char="▪"/>
              <a:tabLst/>
              <a:defRPr/>
            </a:pPr>
            <a:r>
              <a:rPr kumimoji="0" lang="en-US" sz="2000" b="0" i="0" u="none" strike="noStrike" kern="0" cap="none" spc="0" normalizeH="0" baseline="0" noProof="0" dirty="0">
                <a:ln>
                  <a:noFill/>
                </a:ln>
                <a:solidFill>
                  <a:srgbClr val="1F3864"/>
                </a:solidFill>
                <a:effectLst/>
                <a:uLnTx/>
                <a:uFillTx/>
                <a:latin typeface="Century"/>
                <a:ea typeface="Century"/>
                <a:cs typeface="Century"/>
                <a:sym typeface="Century"/>
              </a:rPr>
              <a:t>~2.75 hours </a:t>
            </a:r>
            <a:endPar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685800" marR="0" lvl="1" indent="-209550" algn="l" defTabSz="914400" rtl="0" eaLnBrk="1" fontAlgn="auto" latinLnBrk="0" hangingPunct="1">
              <a:lnSpc>
                <a:spcPct val="90000"/>
              </a:lnSpc>
              <a:spcBef>
                <a:spcPts val="500"/>
              </a:spcBef>
              <a:spcAft>
                <a:spcPts val="0"/>
              </a:spcAft>
              <a:buClr>
                <a:srgbClr val="1F3864"/>
              </a:buClr>
              <a:buSzPct val="100000"/>
              <a:buFont typeface="Noto Sans Symbols"/>
              <a:buChar char="▪"/>
              <a:tabLst/>
              <a:defRPr/>
            </a:pPr>
            <a:r>
              <a:rPr kumimoji="0" lang="en-US" sz="1700" b="0" i="0" u="none" strike="noStrike" kern="0" cap="none" spc="0" normalizeH="0" baseline="0" noProof="0" dirty="0">
                <a:ln>
                  <a:noFill/>
                </a:ln>
                <a:solidFill>
                  <a:srgbClr val="1F3864"/>
                </a:solidFill>
                <a:effectLst/>
                <a:uLnTx/>
                <a:uFillTx/>
                <a:latin typeface="Century"/>
                <a:ea typeface="Century"/>
                <a:cs typeface="Century"/>
                <a:sym typeface="Century"/>
              </a:rPr>
              <a:t>Within 3-hour limit for TPU</a:t>
            </a:r>
            <a:endPar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Noto Sans Symbols"/>
              <a:buChar char="▪"/>
              <a:tabLst/>
              <a:defRPr/>
            </a:pPr>
            <a:r>
              <a:rPr kumimoji="0" lang="en-US" sz="2000" b="0" i="0" u="none" strike="noStrike" kern="0" cap="none" spc="0" normalizeH="0" baseline="0" noProof="0" dirty="0">
                <a:ln>
                  <a:noFill/>
                </a:ln>
                <a:solidFill>
                  <a:srgbClr val="1F3864"/>
                </a:solidFill>
                <a:effectLst/>
                <a:uLnTx/>
                <a:uFillTx/>
                <a:latin typeface="Century"/>
                <a:ea typeface="Century"/>
                <a:cs typeface="Century"/>
                <a:sym typeface="Century"/>
              </a:rPr>
              <a:t>TPU v3-8</a:t>
            </a:r>
            <a:endPar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Noto Sans Symbols"/>
              <a:buChar char="▪"/>
              <a:tabLst/>
              <a:defRPr/>
            </a:pPr>
            <a:r>
              <a:rPr kumimoji="0" lang="en-US" sz="2000" b="0" i="0" u="none" strike="noStrike" kern="0" cap="none" spc="0" normalizeH="0" baseline="0" noProof="0" dirty="0">
                <a:ln>
                  <a:noFill/>
                </a:ln>
                <a:solidFill>
                  <a:srgbClr val="1F3864"/>
                </a:solidFill>
                <a:effectLst/>
                <a:uLnTx/>
                <a:uFillTx/>
                <a:latin typeface="Century"/>
                <a:ea typeface="Century"/>
                <a:cs typeface="Century"/>
                <a:sym typeface="Century"/>
              </a:rPr>
              <a:t>Kaggle Notebook</a:t>
            </a: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Century"/>
              <a:buChar char="▪"/>
              <a:tabLst/>
              <a:defRPr/>
            </a:pP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Added data augmentation </a:t>
            </a:r>
            <a:r>
              <a:rPr lang="en-US" sz="2000" b="1" kern="0" dirty="0">
                <a:solidFill>
                  <a:srgbClr val="1F3864"/>
                </a:solidFill>
                <a:latin typeface="Century"/>
                <a:ea typeface="Century"/>
                <a:cs typeface="Century"/>
                <a:sym typeface="Century"/>
              </a:rPr>
              <a:t>&amp; </a:t>
            </a: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label smoothing </a:t>
            </a: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Century"/>
              <a:buChar char="▪"/>
              <a:tabLst/>
              <a:defRPr/>
            </a:pP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Steps per epoch </a:t>
            </a:r>
            <a:r>
              <a:rPr lang="en-US" sz="2000" b="1" kern="0" dirty="0">
                <a:solidFill>
                  <a:srgbClr val="1F3864"/>
                </a:solidFill>
                <a:latin typeface="Century"/>
                <a:ea typeface="Century"/>
                <a:cs typeface="Century"/>
                <a:sym typeface="Century"/>
              </a:rPr>
              <a:t>= </a:t>
            </a: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number of photo samples</a:t>
            </a:r>
          </a:p>
          <a:p>
            <a:pPr marL="228600" marR="0" lvl="0" indent="-205740" algn="l" defTabSz="914400" rtl="0" eaLnBrk="1" fontAlgn="auto" latinLnBrk="0" hangingPunct="1">
              <a:lnSpc>
                <a:spcPct val="90000"/>
              </a:lnSpc>
              <a:spcBef>
                <a:spcPts val="1000"/>
              </a:spcBef>
              <a:spcAft>
                <a:spcPts val="0"/>
              </a:spcAft>
              <a:buClr>
                <a:srgbClr val="1F3864"/>
              </a:buClr>
              <a:buSzPct val="100000"/>
              <a:buFont typeface="Century"/>
              <a:buChar char="▪"/>
              <a:tabLst/>
              <a:defRPr/>
            </a:pPr>
            <a:r>
              <a:rPr kumimoji="0" lang="en-US" sz="2000" b="1" i="0" u="none" strike="noStrike" kern="0" cap="none" spc="0" normalizeH="0" baseline="0" noProof="0" dirty="0">
                <a:ln>
                  <a:noFill/>
                </a:ln>
                <a:solidFill>
                  <a:srgbClr val="1F3864"/>
                </a:solidFill>
                <a:effectLst/>
                <a:uLnTx/>
                <a:uFillTx/>
                <a:latin typeface="Century"/>
                <a:ea typeface="Century"/>
                <a:cs typeface="Century"/>
                <a:sym typeface="Century"/>
              </a:rPr>
              <a:t>Batch Size = 4</a:t>
            </a:r>
          </a:p>
          <a:p>
            <a:pPr>
              <a:buFont typeface="Wingdings" panose="05000000000000000000" pitchFamily="2" charset="2"/>
              <a:buChar char="§"/>
            </a:pPr>
            <a:endParaRPr lang="en-US" sz="2400" dirty="0">
              <a:solidFill>
                <a:schemeClr val="accent1">
                  <a:lumMod val="50000"/>
                </a:schemeClr>
              </a:solidFill>
              <a:latin typeface="Century" panose="02040604050505020304" pitchFamily="18" charset="0"/>
            </a:endParaRPr>
          </a:p>
        </p:txBody>
      </p:sp>
      <p:sp>
        <p:nvSpPr>
          <p:cNvPr id="5" name="Arrow: Right 4">
            <a:extLst>
              <a:ext uri="{FF2B5EF4-FFF2-40B4-BE49-F238E27FC236}">
                <a16:creationId xmlns:a16="http://schemas.microsoft.com/office/drawing/2014/main" id="{5C3A8BEF-00BC-081E-8DEE-18C44E4A2592}"/>
              </a:ext>
            </a:extLst>
          </p:cNvPr>
          <p:cNvSpPr/>
          <p:nvPr/>
        </p:nvSpPr>
        <p:spPr>
          <a:xfrm>
            <a:off x="5682544" y="3855181"/>
            <a:ext cx="717931" cy="462377"/>
          </a:xfrm>
          <a:prstGeom prst="rightArrow">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50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Deployment (Kaggle)</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930302" y="1825625"/>
            <a:ext cx="10360549" cy="3780045"/>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Kaggle was used for model evaluation and development </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We choose Kaggle due to HPC reliability issues along with access to a TPU which significantly speeds up our training </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This involved designing various notebooks to allow “plugging in” of multiple datasets from different artists to generate different weights along with multiple image files</a:t>
            </a:r>
          </a:p>
        </p:txBody>
      </p:sp>
    </p:spTree>
    <p:extLst>
      <p:ext uri="{BB962C8B-B14F-4D97-AF65-F5344CB8AC3E}">
        <p14:creationId xmlns:p14="http://schemas.microsoft.com/office/powerpoint/2010/main" val="79239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Deployment (Website)</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930303" y="2270898"/>
            <a:ext cx="5014197" cy="3780045"/>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Convert Pytorch model to ONNX (Open Neural Network Exchange) format</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Convert TensorFlow model to TensorFlow.js</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Deployed with Vercel</a:t>
            </a:r>
          </a:p>
          <a:p>
            <a:pPr marL="0" indent="0">
              <a:buNone/>
            </a:pPr>
            <a:endParaRPr lang="en-US" sz="2400" dirty="0">
              <a:solidFill>
                <a:schemeClr val="accent1">
                  <a:lumMod val="50000"/>
                </a:schemeClr>
              </a:solidFill>
              <a:latin typeface="Century" panose="02040604050505020304" pitchFamily="18" charset="0"/>
            </a:endParaRPr>
          </a:p>
        </p:txBody>
      </p:sp>
      <p:pic>
        <p:nvPicPr>
          <p:cNvPr id="4" name="Google Shape;184;g226337f51d4_0_24">
            <a:extLst>
              <a:ext uri="{FF2B5EF4-FFF2-40B4-BE49-F238E27FC236}">
                <a16:creationId xmlns:a16="http://schemas.microsoft.com/office/drawing/2014/main" id="{875B5884-0A7E-43EE-4D8C-A1A4E4702975}"/>
              </a:ext>
            </a:extLst>
          </p:cNvPr>
          <p:cNvPicPr preferRelativeResize="0"/>
          <p:nvPr/>
        </p:nvPicPr>
        <p:blipFill>
          <a:blip r:embed="rId3">
            <a:alphaModFix/>
          </a:blip>
          <a:stretch>
            <a:fillRect/>
          </a:stretch>
        </p:blipFill>
        <p:spPr>
          <a:xfrm>
            <a:off x="6247502" y="1812898"/>
            <a:ext cx="5671505" cy="4938385"/>
          </a:xfrm>
          <a:prstGeom prst="rect">
            <a:avLst/>
          </a:prstGeom>
          <a:noFill/>
          <a:ln>
            <a:noFill/>
          </a:ln>
        </p:spPr>
      </p:pic>
    </p:spTree>
    <p:extLst>
      <p:ext uri="{BB962C8B-B14F-4D97-AF65-F5344CB8AC3E}">
        <p14:creationId xmlns:p14="http://schemas.microsoft.com/office/powerpoint/2010/main" val="240679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A78E-8C1A-14F5-6D1D-8A4421DFE8CA}"/>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Performance Evaluation from Our Baseline Model</a:t>
            </a:r>
          </a:p>
        </p:txBody>
      </p:sp>
      <p:sp>
        <p:nvSpPr>
          <p:cNvPr id="3" name="Content Placeholder 2">
            <a:extLst>
              <a:ext uri="{FF2B5EF4-FFF2-40B4-BE49-F238E27FC236}">
                <a16:creationId xmlns:a16="http://schemas.microsoft.com/office/drawing/2014/main" id="{571E2725-43C4-36F7-6B0D-94AF05687B30}"/>
              </a:ext>
            </a:extLst>
          </p:cNvPr>
          <p:cNvSpPr>
            <a:spLocks noGrp="1"/>
          </p:cNvSpPr>
          <p:nvPr>
            <p:ph idx="1"/>
          </p:nvPr>
        </p:nvSpPr>
        <p:spPr>
          <a:xfrm>
            <a:off x="838200" y="1825625"/>
            <a:ext cx="5848847" cy="3310918"/>
          </a:xfrm>
          <a:solidFill>
            <a:schemeClr val="bg1">
              <a:alpha val="60000"/>
            </a:schemeClr>
          </a:solidFill>
          <a:effectLst>
            <a:softEdge rad="38100"/>
          </a:effectLst>
        </p:spPr>
        <p:txBody>
          <a:bodyPr>
            <a:normAutofit fontScale="77500" lnSpcReduction="20000"/>
          </a:bodyPr>
          <a:lstStyle/>
          <a:p>
            <a:pPr marL="0" indent="0">
              <a:buNone/>
            </a:pPr>
            <a:r>
              <a:rPr lang="en-US" b="1" dirty="0">
                <a:solidFill>
                  <a:schemeClr val="accent1">
                    <a:lumMod val="50000"/>
                  </a:schemeClr>
                </a:solidFill>
                <a:latin typeface="Century" panose="02040604050505020304" pitchFamily="18" charset="0"/>
              </a:rPr>
              <a:t>MiFID Score: 51.49337 </a:t>
            </a:r>
            <a:r>
              <a:rPr lang="en-US" b="1" dirty="0">
                <a:solidFill>
                  <a:schemeClr val="accent1">
                    <a:lumMod val="50000"/>
                  </a:schemeClr>
                </a:solidFill>
                <a:latin typeface="Century" panose="02040604050505020304" pitchFamily="18" charset="0"/>
                <a:sym typeface="Wingdings" panose="05000000000000000000" pitchFamily="2" charset="2"/>
              </a:rPr>
              <a:t> 39.73202</a:t>
            </a:r>
            <a:endParaRPr lang="en-US" b="1" dirty="0">
              <a:solidFill>
                <a:schemeClr val="accent1">
                  <a:lumMod val="50000"/>
                </a:schemeClr>
              </a:solidFill>
              <a:latin typeface="Century" panose="02040604050505020304" pitchFamily="18" charset="0"/>
            </a:endParaRPr>
          </a:p>
          <a:p>
            <a:pPr marL="0" indent="0">
              <a:buNone/>
            </a:pPr>
            <a:r>
              <a:rPr lang="en-US" dirty="0">
                <a:solidFill>
                  <a:schemeClr val="accent1">
                    <a:lumMod val="50000"/>
                  </a:schemeClr>
                </a:solidFill>
                <a:latin typeface="Century" panose="02040604050505020304" pitchFamily="18" charset="0"/>
              </a:rPr>
              <a:t>Leaderboard: 49/94 </a:t>
            </a:r>
            <a:r>
              <a:rPr lang="en-US" dirty="0">
                <a:solidFill>
                  <a:schemeClr val="accent1">
                    <a:lumMod val="50000"/>
                  </a:schemeClr>
                </a:solidFill>
                <a:latin typeface="Century" panose="02040604050505020304" pitchFamily="18" charset="0"/>
                <a:sym typeface="Wingdings" panose="05000000000000000000" pitchFamily="2" charset="2"/>
              </a:rPr>
              <a:t> 17/143</a:t>
            </a:r>
          </a:p>
          <a:p>
            <a:pPr marL="0" indent="0">
              <a:buNone/>
            </a:pPr>
            <a:r>
              <a:rPr lang="en-US" dirty="0">
                <a:solidFill>
                  <a:schemeClr val="accent1">
                    <a:lumMod val="50000"/>
                  </a:schemeClr>
                </a:solidFill>
                <a:latin typeface="Century" panose="02040604050505020304" pitchFamily="18" charset="0"/>
                <a:sym typeface="Wingdings" panose="05000000000000000000" pitchFamily="2" charset="2"/>
              </a:rPr>
              <a:t>- ~52</a:t>
            </a:r>
            <a:r>
              <a:rPr lang="en-US" baseline="30000" dirty="0">
                <a:solidFill>
                  <a:schemeClr val="accent1">
                    <a:lumMod val="50000"/>
                  </a:schemeClr>
                </a:solidFill>
                <a:latin typeface="Century" panose="02040604050505020304" pitchFamily="18" charset="0"/>
                <a:sym typeface="Wingdings" panose="05000000000000000000" pitchFamily="2" charset="2"/>
              </a:rPr>
              <a:t>nd</a:t>
            </a:r>
            <a:r>
              <a:rPr lang="en-US" dirty="0">
                <a:solidFill>
                  <a:schemeClr val="accent1">
                    <a:lumMod val="50000"/>
                  </a:schemeClr>
                </a:solidFill>
                <a:latin typeface="Century" panose="02040604050505020304" pitchFamily="18" charset="0"/>
                <a:sym typeface="Wingdings" panose="05000000000000000000" pitchFamily="2" charset="2"/>
              </a:rPr>
              <a:t> percentile  ~12</a:t>
            </a:r>
            <a:r>
              <a:rPr lang="en-US" baseline="30000" dirty="0">
                <a:solidFill>
                  <a:schemeClr val="accent1">
                    <a:lumMod val="50000"/>
                  </a:schemeClr>
                </a:solidFill>
                <a:latin typeface="Century" panose="02040604050505020304" pitchFamily="18" charset="0"/>
                <a:sym typeface="Wingdings" panose="05000000000000000000" pitchFamily="2" charset="2"/>
              </a:rPr>
              <a:t>th</a:t>
            </a:r>
            <a:r>
              <a:rPr lang="en-US" dirty="0">
                <a:solidFill>
                  <a:schemeClr val="accent1">
                    <a:lumMod val="50000"/>
                  </a:schemeClr>
                </a:solidFill>
                <a:latin typeface="Century" panose="02040604050505020304" pitchFamily="18" charset="0"/>
                <a:sym typeface="Wingdings" panose="05000000000000000000" pitchFamily="2" charset="2"/>
              </a:rPr>
              <a:t> percentile</a:t>
            </a:r>
            <a:endParaRPr lang="en-US" dirty="0">
              <a:solidFill>
                <a:schemeClr val="accent1">
                  <a:lumMod val="50000"/>
                </a:schemeClr>
              </a:solidFill>
              <a:latin typeface="Century" panose="02040604050505020304" pitchFamily="18" charset="0"/>
            </a:endParaRPr>
          </a:p>
          <a:p>
            <a:pPr marL="0" indent="0">
              <a:buNone/>
            </a:pPr>
            <a:r>
              <a:rPr lang="en-US" dirty="0">
                <a:solidFill>
                  <a:schemeClr val="accent1">
                    <a:lumMod val="50000"/>
                  </a:schemeClr>
                </a:solidFill>
                <a:latin typeface="Century" panose="02040604050505020304" pitchFamily="18" charset="0"/>
              </a:rPr>
              <a:t>Best Scores are </a:t>
            </a:r>
            <a:r>
              <a:rPr lang="en-US" b="1" dirty="0">
                <a:solidFill>
                  <a:schemeClr val="accent1">
                    <a:lumMod val="50000"/>
                  </a:schemeClr>
                </a:solidFill>
                <a:latin typeface="Century" panose="02040604050505020304" pitchFamily="18" charset="0"/>
              </a:rPr>
              <a:t>still</a:t>
            </a:r>
            <a:r>
              <a:rPr lang="en-US" dirty="0">
                <a:solidFill>
                  <a:schemeClr val="accent1">
                    <a:lumMod val="50000"/>
                  </a:schemeClr>
                </a:solidFill>
                <a:latin typeface="Century" panose="02040604050505020304" pitchFamily="18" charset="0"/>
              </a:rPr>
              <a:t> in mid 30s</a:t>
            </a:r>
          </a:p>
          <a:p>
            <a:pPr marL="0" indent="0">
              <a:buNone/>
            </a:pPr>
            <a:r>
              <a:rPr lang="en-US" b="1" dirty="0">
                <a:solidFill>
                  <a:schemeClr val="accent1">
                    <a:lumMod val="50000"/>
                  </a:schemeClr>
                </a:solidFill>
                <a:latin typeface="Century" panose="02040604050505020304" pitchFamily="18" charset="0"/>
              </a:rPr>
              <a:t>FID</a:t>
            </a:r>
            <a:r>
              <a:rPr lang="en-US" dirty="0">
                <a:solidFill>
                  <a:schemeClr val="accent1">
                    <a:lumMod val="50000"/>
                  </a:schemeClr>
                </a:solidFill>
                <a:latin typeface="Century" panose="02040604050505020304" pitchFamily="18" charset="0"/>
              </a:rPr>
              <a:t>: assesses the quality of images created by a generative model (ex: GAN)</a:t>
            </a:r>
          </a:p>
          <a:p>
            <a:r>
              <a:rPr lang="en-US" dirty="0">
                <a:solidFill>
                  <a:schemeClr val="accent1">
                    <a:lumMod val="50000"/>
                  </a:schemeClr>
                </a:solidFill>
                <a:latin typeface="Century" panose="02040604050505020304" pitchFamily="18" charset="0"/>
              </a:rPr>
              <a:t>Finds the distance between feature vectors calculated for real and generated images</a:t>
            </a:r>
          </a:p>
          <a:p>
            <a:pPr marL="0" indent="0">
              <a:buNone/>
            </a:pPr>
            <a:r>
              <a:rPr lang="en-US" b="1" dirty="0">
                <a:solidFill>
                  <a:schemeClr val="accent1">
                    <a:lumMod val="50000"/>
                  </a:schemeClr>
                </a:solidFill>
                <a:latin typeface="Century" panose="02040604050505020304" pitchFamily="18" charset="0"/>
              </a:rPr>
              <a:t>MIFID</a:t>
            </a:r>
            <a:r>
              <a:rPr lang="en-US" dirty="0">
                <a:solidFill>
                  <a:schemeClr val="accent1">
                    <a:lumMod val="50000"/>
                  </a:schemeClr>
                </a:solidFill>
                <a:latin typeface="Century" panose="02040604050505020304" pitchFamily="18" charset="0"/>
              </a:rPr>
              <a:t>: Kaggle-created modification of FID</a:t>
            </a:r>
          </a:p>
        </p:txBody>
      </p:sp>
      <p:pic>
        <p:nvPicPr>
          <p:cNvPr id="4" name="Google Shape;91;p18">
            <a:extLst>
              <a:ext uri="{FF2B5EF4-FFF2-40B4-BE49-F238E27FC236}">
                <a16:creationId xmlns:a16="http://schemas.microsoft.com/office/drawing/2014/main" id="{F2F3BE5F-D08A-92B0-5E73-7AFF1CF3CAF1}"/>
              </a:ext>
            </a:extLst>
          </p:cNvPr>
          <p:cNvPicPr preferRelativeResize="0"/>
          <p:nvPr/>
        </p:nvPicPr>
        <p:blipFill rotWithShape="1">
          <a:blip r:embed="rId4">
            <a:alphaModFix/>
          </a:blip>
          <a:srcRect t="2833" r="727" b="6308"/>
          <a:stretch/>
        </p:blipFill>
        <p:spPr>
          <a:xfrm>
            <a:off x="1019421" y="5255808"/>
            <a:ext cx="5486400" cy="731520"/>
          </a:xfrm>
          <a:prstGeom prst="rect">
            <a:avLst/>
          </a:prstGeom>
          <a:noFill/>
          <a:ln>
            <a:noFill/>
          </a:ln>
        </p:spPr>
      </p:pic>
      <p:sp>
        <p:nvSpPr>
          <p:cNvPr id="5" name="Google Shape;92;p18">
            <a:extLst>
              <a:ext uri="{FF2B5EF4-FFF2-40B4-BE49-F238E27FC236}">
                <a16:creationId xmlns:a16="http://schemas.microsoft.com/office/drawing/2014/main" id="{56AED16F-FF04-C582-A980-6BBA08AF6182}"/>
              </a:ext>
            </a:extLst>
          </p:cNvPr>
          <p:cNvSpPr txBox="1"/>
          <p:nvPr/>
        </p:nvSpPr>
        <p:spPr>
          <a:xfrm>
            <a:off x="1019421" y="6020899"/>
            <a:ext cx="5486400" cy="631688"/>
          </a:xfrm>
          <a:prstGeom prst="rect">
            <a:avLst/>
          </a:prstGeom>
          <a:solidFill>
            <a:schemeClr val="bg1">
              <a:alpha val="6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1600" dirty="0">
                <a:sym typeface="Calibri"/>
              </a:rPr>
              <a:t>Mean 𝜇, covariance Σ, real images r, generated images g, sum of diagonal elements Tr</a:t>
            </a:r>
            <a:endParaRPr sz="1600" dirty="0">
              <a:sym typeface="Calibri"/>
            </a:endParaRPr>
          </a:p>
        </p:txBody>
      </p:sp>
      <p:pic>
        <p:nvPicPr>
          <p:cNvPr id="6" name="Google Shape;93;p18">
            <a:extLst>
              <a:ext uri="{FF2B5EF4-FFF2-40B4-BE49-F238E27FC236}">
                <a16:creationId xmlns:a16="http://schemas.microsoft.com/office/drawing/2014/main" id="{71E5DA5E-AB2F-0F04-FAA3-33FC43D4C395}"/>
              </a:ext>
            </a:extLst>
          </p:cNvPr>
          <p:cNvPicPr preferRelativeResize="0"/>
          <p:nvPr/>
        </p:nvPicPr>
        <p:blipFill>
          <a:blip r:embed="rId5">
            <a:alphaModFix/>
          </a:blip>
          <a:stretch>
            <a:fillRect/>
          </a:stretch>
        </p:blipFill>
        <p:spPr>
          <a:xfrm>
            <a:off x="7399018" y="5255808"/>
            <a:ext cx="2926080" cy="731520"/>
          </a:xfrm>
          <a:prstGeom prst="rect">
            <a:avLst/>
          </a:prstGeom>
          <a:noFill/>
          <a:ln>
            <a:noFill/>
          </a:ln>
        </p:spPr>
      </p:pic>
      <mc:AlternateContent xmlns:mc="http://schemas.openxmlformats.org/markup-compatibility/2006" xmlns:a14="http://schemas.microsoft.com/office/drawing/2010/main">
        <mc:Choice Requires="a14">
          <p:sp>
            <p:nvSpPr>
              <p:cNvPr id="10" name="Google Shape;92;p18">
                <a:extLst>
                  <a:ext uri="{FF2B5EF4-FFF2-40B4-BE49-F238E27FC236}">
                    <a16:creationId xmlns:a16="http://schemas.microsoft.com/office/drawing/2014/main" id="{AC0C393A-1D87-7B1B-5647-89EA18B62500}"/>
                  </a:ext>
                </a:extLst>
              </p:cNvPr>
              <p:cNvSpPr txBox="1"/>
              <p:nvPr/>
            </p:nvSpPr>
            <p:spPr>
              <a:xfrm>
                <a:off x="7399018" y="6020899"/>
                <a:ext cx="2926080" cy="731520"/>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14:m>
                  <m:oMath xmlns:m="http://schemas.openxmlformats.org/officeDocument/2006/math">
                    <m:sSub>
                      <m:sSubPr>
                        <m:ctrlPr>
                          <a:rPr lang="en-US" sz="1600" i="1">
                            <a:latin typeface="Cambria Math" panose="02040503050406030204" pitchFamily="18" charset="0"/>
                            <a:sym typeface="Calibri"/>
                          </a:rPr>
                        </m:ctrlPr>
                      </m:sSubPr>
                      <m:e>
                        <m:r>
                          <a:rPr lang="en-US" sz="1600">
                            <a:latin typeface="Cambria Math" panose="02040503050406030204" pitchFamily="18" charset="0"/>
                            <a:sym typeface="Calibri"/>
                          </a:rPr>
                          <m:t>𝑑</m:t>
                        </m:r>
                      </m:e>
                      <m:sub>
                        <m:r>
                          <a:rPr lang="en-US" sz="1600">
                            <a:latin typeface="Cambria Math" panose="02040503050406030204" pitchFamily="18" charset="0"/>
                            <a:sym typeface="Calibri"/>
                          </a:rPr>
                          <m:t>𝑡h𝑟</m:t>
                        </m:r>
                      </m:sub>
                    </m:sSub>
                  </m:oMath>
                </a14:m>
                <a:r>
                  <a:rPr lang="en-US" sz="1600" dirty="0">
                    <a:sym typeface="Calibri"/>
                  </a:rPr>
                  <a:t> is the memorization distance with a threshold applied</a:t>
                </a:r>
                <a:endParaRPr sz="1600" dirty="0">
                  <a:sym typeface="Calibri"/>
                </a:endParaRPr>
              </a:p>
            </p:txBody>
          </p:sp>
        </mc:Choice>
        <mc:Fallback xmlns="">
          <p:sp>
            <p:nvSpPr>
              <p:cNvPr id="10" name="Google Shape;92;p18">
                <a:extLst>
                  <a:ext uri="{FF2B5EF4-FFF2-40B4-BE49-F238E27FC236}">
                    <a16:creationId xmlns:a16="http://schemas.microsoft.com/office/drawing/2014/main" id="{AC0C393A-1D87-7B1B-5647-89EA18B62500}"/>
                  </a:ext>
                </a:extLst>
              </p:cNvPr>
              <p:cNvSpPr txBox="1">
                <a:spLocks noRot="1" noChangeAspect="1" noMove="1" noResize="1" noEditPoints="1" noAdjustHandles="1" noChangeArrowheads="1" noChangeShapeType="1" noTextEdit="1"/>
              </p:cNvSpPr>
              <p:nvPr/>
            </p:nvSpPr>
            <p:spPr>
              <a:xfrm>
                <a:off x="7399018" y="6020899"/>
                <a:ext cx="2926080" cy="731520"/>
              </a:xfrm>
              <a:prstGeom prst="rect">
                <a:avLst/>
              </a:prstGeom>
              <a:blipFill>
                <a:blip r:embed="rId7"/>
                <a:stretch>
                  <a:fillRect t="-5833" b="-13333"/>
                </a:stretch>
              </a:blipFill>
              <a:effectLst>
                <a:softEdge rad="38100"/>
              </a:effectLst>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8CEBB49-8642-827B-5895-6819B5F0B0F8}"/>
              </a:ext>
            </a:extLst>
          </p:cNvPr>
          <p:cNvSpPr txBox="1">
            <a:spLocks/>
          </p:cNvSpPr>
          <p:nvPr/>
        </p:nvSpPr>
        <p:spPr>
          <a:xfrm>
            <a:off x="6909683" y="1825625"/>
            <a:ext cx="4381169" cy="3310918"/>
          </a:xfrm>
          <a:prstGeom prst="rect">
            <a:avLst/>
          </a:prstGeom>
          <a:solidFill>
            <a:schemeClr val="bg1">
              <a:alpha val="60000"/>
            </a:schemeClr>
          </a:solidFill>
          <a:effectLst>
            <a:softEdge rad="381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1000"/>
              </a:spcBef>
              <a:spcAft>
                <a:spcPts val="0"/>
              </a:spcAft>
              <a:buNone/>
            </a:pPr>
            <a:r>
              <a:rPr lang="en-US" sz="2200" b="1" dirty="0">
                <a:solidFill>
                  <a:srgbClr val="1F3864"/>
                </a:solidFill>
                <a:latin typeface="Century"/>
                <a:ea typeface="Century"/>
                <a:cs typeface="Century"/>
                <a:sym typeface="Century"/>
              </a:rPr>
              <a:t>Adjustments</a:t>
            </a:r>
            <a:r>
              <a:rPr lang="en-US" sz="2200" dirty="0">
                <a:solidFill>
                  <a:srgbClr val="1F3864"/>
                </a:solidFill>
                <a:latin typeface="Century"/>
                <a:ea typeface="Century"/>
                <a:cs typeface="Century"/>
                <a:sym typeface="Century"/>
              </a:rPr>
              <a:t>:</a:t>
            </a:r>
          </a:p>
          <a:p>
            <a:pPr marL="0" lvl="0" indent="0" algn="l" rtl="0">
              <a:spcBef>
                <a:spcPts val="1000"/>
              </a:spcBef>
              <a:spcAft>
                <a:spcPts val="0"/>
              </a:spcAft>
              <a:buNone/>
            </a:pPr>
            <a:r>
              <a:rPr lang="en-US" sz="2200" dirty="0">
                <a:solidFill>
                  <a:srgbClr val="1F3864"/>
                </a:solidFill>
                <a:latin typeface="Century"/>
                <a:ea typeface="Century"/>
                <a:cs typeface="Century"/>
                <a:sym typeface="Century"/>
              </a:rPr>
              <a:t>MiFID → FID: </a:t>
            </a:r>
          </a:p>
          <a:p>
            <a:pPr marL="457200" lvl="0" indent="-325755" algn="l" rtl="0">
              <a:spcBef>
                <a:spcPts val="1000"/>
              </a:spcBef>
              <a:spcAft>
                <a:spcPts val="0"/>
              </a:spcAft>
              <a:buClr>
                <a:srgbClr val="1F3864"/>
              </a:buClr>
              <a:buSzPct val="64285"/>
              <a:buFont typeface="Century"/>
              <a:buChar char="-"/>
            </a:pPr>
            <a:r>
              <a:rPr lang="en-US" sz="2200" dirty="0">
                <a:solidFill>
                  <a:srgbClr val="1F3864"/>
                </a:solidFill>
                <a:latin typeface="Century"/>
                <a:ea typeface="Century"/>
                <a:cs typeface="Century"/>
                <a:sym typeface="Century"/>
              </a:rPr>
              <a:t>FID - more generalizability and widely used </a:t>
            </a:r>
          </a:p>
          <a:p>
            <a:pPr marL="0" lvl="0" indent="0" algn="l" rtl="0">
              <a:spcBef>
                <a:spcPts val="1000"/>
              </a:spcBef>
              <a:spcAft>
                <a:spcPts val="0"/>
              </a:spcAft>
              <a:buClr>
                <a:schemeClr val="dk1"/>
              </a:buClr>
              <a:buSzPct val="39285"/>
              <a:buNone/>
            </a:pPr>
            <a:r>
              <a:rPr lang="en-US" sz="2200" dirty="0">
                <a:solidFill>
                  <a:srgbClr val="1F3864"/>
                </a:solidFill>
                <a:latin typeface="Century"/>
                <a:ea typeface="Century"/>
                <a:cs typeface="Century"/>
                <a:sym typeface="Century"/>
              </a:rPr>
              <a:t>Altered Pytorch-FID code to be used on Kaggle/Google Cloud Platform in “plug and play” fashion</a:t>
            </a:r>
          </a:p>
        </p:txBody>
      </p:sp>
    </p:spTree>
    <p:extLst>
      <p:ext uri="{BB962C8B-B14F-4D97-AF65-F5344CB8AC3E}">
        <p14:creationId xmlns:p14="http://schemas.microsoft.com/office/powerpoint/2010/main" val="16517376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FBBF-7A98-1564-6FB8-A0783FF2370B}"/>
              </a:ext>
            </a:extLst>
          </p:cNvPr>
          <p:cNvSpPr>
            <a:spLocks noGrp="1"/>
          </p:cNvSpPr>
          <p:nvPr>
            <p:ph type="title"/>
          </p:nvPr>
        </p:nvSpPr>
        <p:spPr>
          <a:xfrm>
            <a:off x="838200" y="265972"/>
            <a:ext cx="10515600" cy="914400"/>
          </a:xfrm>
          <a:solidFill>
            <a:schemeClr val="bg1">
              <a:alpha val="50000"/>
            </a:schemeClr>
          </a:solidFill>
          <a:effectLst>
            <a:softEdge rad="63500"/>
          </a:effectLst>
        </p:spPr>
        <p:txBody>
          <a:bodyPr vert="horz" lIns="91440" tIns="45720" rIns="91440" bIns="45720" rtlCol="0" anchor="ctr">
            <a:normAutofit fontScale="90000"/>
          </a:bodyPr>
          <a:lstStyle/>
          <a:p>
            <a:pPr algn="ctr"/>
            <a:r>
              <a:rPr lang="en-US" sz="4000" b="1">
                <a:solidFill>
                  <a:schemeClr val="accent1">
                    <a:lumMod val="50000"/>
                  </a:schemeClr>
                </a:solidFill>
                <a:latin typeface="Lucida Calligraphy" panose="03010101010101010101" pitchFamily="66" charset="0"/>
                <a:cs typeface="Cavolini" panose="020B0502040204020203" pitchFamily="66" charset="0"/>
              </a:rPr>
              <a:t>Competition Performance Comparison</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5" name="TextBox 4">
            <a:extLst>
              <a:ext uri="{FF2B5EF4-FFF2-40B4-BE49-F238E27FC236}">
                <a16:creationId xmlns:a16="http://schemas.microsoft.com/office/drawing/2014/main" id="{F620D68C-F838-8BA5-5502-9FD010CDEAB9}"/>
              </a:ext>
            </a:extLst>
          </p:cNvPr>
          <p:cNvSpPr txBox="1"/>
          <p:nvPr/>
        </p:nvSpPr>
        <p:spPr>
          <a:xfrm>
            <a:off x="3019587" y="6173509"/>
            <a:ext cx="6152822" cy="441975"/>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Line Graph Displaying Scores for Epochs Tested</a:t>
            </a:r>
          </a:p>
        </p:txBody>
      </p:sp>
      <p:pic>
        <p:nvPicPr>
          <p:cNvPr id="3" name="Google Shape;205;p7">
            <a:extLst>
              <a:ext uri="{FF2B5EF4-FFF2-40B4-BE49-F238E27FC236}">
                <a16:creationId xmlns:a16="http://schemas.microsoft.com/office/drawing/2014/main" id="{34F162F1-ED8F-BCED-3CA4-8D3A94BB4620}"/>
              </a:ext>
            </a:extLst>
          </p:cNvPr>
          <p:cNvPicPr preferRelativeResize="0"/>
          <p:nvPr/>
        </p:nvPicPr>
        <p:blipFill>
          <a:blip r:embed="rId4">
            <a:alphaModFix/>
          </a:blip>
          <a:stretch>
            <a:fillRect/>
          </a:stretch>
        </p:blipFill>
        <p:spPr>
          <a:xfrm>
            <a:off x="1867003" y="1167788"/>
            <a:ext cx="8457993" cy="4968607"/>
          </a:xfrm>
          <a:prstGeom prst="rect">
            <a:avLst/>
          </a:prstGeom>
          <a:noFill/>
          <a:ln>
            <a:noFill/>
          </a:ln>
        </p:spPr>
      </p:pic>
    </p:spTree>
    <p:extLst>
      <p:ext uri="{BB962C8B-B14F-4D97-AF65-F5344CB8AC3E}">
        <p14:creationId xmlns:p14="http://schemas.microsoft.com/office/powerpoint/2010/main" val="123700753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FBBF-7A98-1564-6FB8-A0783FF2370B}"/>
              </a:ext>
            </a:extLst>
          </p:cNvPr>
          <p:cNvSpPr>
            <a:spLocks noGrp="1"/>
          </p:cNvSpPr>
          <p:nvPr>
            <p:ph type="title"/>
          </p:nvPr>
        </p:nvSpPr>
        <p:spPr>
          <a:xfrm>
            <a:off x="838200" y="310040"/>
            <a:ext cx="10515600"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a:solidFill>
                  <a:schemeClr val="accent1">
                    <a:lumMod val="50000"/>
                  </a:schemeClr>
                </a:solidFill>
                <a:latin typeface="Lucida Calligraphy" panose="03010101010101010101" pitchFamily="66" charset="0"/>
                <a:cs typeface="Cavolini" panose="020B0502040204020203" pitchFamily="66" charset="0"/>
              </a:rPr>
              <a:t>Ukiyo-e Performance Comparison</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5" name="TextBox 4">
            <a:extLst>
              <a:ext uri="{FF2B5EF4-FFF2-40B4-BE49-F238E27FC236}">
                <a16:creationId xmlns:a16="http://schemas.microsoft.com/office/drawing/2014/main" id="{F620D68C-F838-8BA5-5502-9FD010CDEAB9}"/>
              </a:ext>
            </a:extLst>
          </p:cNvPr>
          <p:cNvSpPr txBox="1"/>
          <p:nvPr/>
        </p:nvSpPr>
        <p:spPr>
          <a:xfrm>
            <a:off x="3019587" y="6173509"/>
            <a:ext cx="6152822" cy="441975"/>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a:t>Line Graph Displaying Scores for Epochs Tested</a:t>
            </a:r>
            <a:endParaRPr lang="en-US" sz="2000" dirty="0"/>
          </a:p>
        </p:txBody>
      </p:sp>
      <p:pic>
        <p:nvPicPr>
          <p:cNvPr id="9" name="Picture 8">
            <a:extLst>
              <a:ext uri="{FF2B5EF4-FFF2-40B4-BE49-F238E27FC236}">
                <a16:creationId xmlns:a16="http://schemas.microsoft.com/office/drawing/2014/main" id="{3222F363-797B-60C5-34C2-BC8C90E9217C}"/>
              </a:ext>
            </a:extLst>
          </p:cNvPr>
          <p:cNvPicPr>
            <a:picLocks noChangeAspect="1"/>
          </p:cNvPicPr>
          <p:nvPr/>
        </p:nvPicPr>
        <p:blipFill>
          <a:blip r:embed="rId4"/>
          <a:stretch>
            <a:fillRect/>
          </a:stretch>
        </p:blipFill>
        <p:spPr>
          <a:xfrm>
            <a:off x="2020098" y="1246475"/>
            <a:ext cx="8151799" cy="4893983"/>
          </a:xfrm>
          <a:prstGeom prst="rect">
            <a:avLst/>
          </a:prstGeom>
        </p:spPr>
      </p:pic>
    </p:spTree>
    <p:extLst>
      <p:ext uri="{BB962C8B-B14F-4D97-AF65-F5344CB8AC3E}">
        <p14:creationId xmlns:p14="http://schemas.microsoft.com/office/powerpoint/2010/main" val="350527093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FBBF-7A98-1564-6FB8-A0783FF2370B}"/>
              </a:ext>
            </a:extLst>
          </p:cNvPr>
          <p:cNvSpPr>
            <a:spLocks noGrp="1"/>
          </p:cNvSpPr>
          <p:nvPr>
            <p:ph type="title"/>
          </p:nvPr>
        </p:nvSpPr>
        <p:spPr>
          <a:xfrm>
            <a:off x="838200" y="321057"/>
            <a:ext cx="10515600" cy="914400"/>
          </a:xfrm>
          <a:solidFill>
            <a:schemeClr val="bg1">
              <a:alpha val="50000"/>
            </a:schemeClr>
          </a:solidFill>
          <a:effectLst>
            <a:softEdge rad="63500"/>
          </a:effectLst>
        </p:spPr>
        <p:txBody>
          <a:bodyPr vert="horz" lIns="91440" tIns="45720" rIns="91440" bIns="45720" rtlCol="0" anchor="ctr">
            <a:normAutofit fontScale="90000"/>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Monet General Performance Comparison</a:t>
            </a:r>
          </a:p>
        </p:txBody>
      </p:sp>
      <p:sp>
        <p:nvSpPr>
          <p:cNvPr id="5" name="TextBox 4">
            <a:extLst>
              <a:ext uri="{FF2B5EF4-FFF2-40B4-BE49-F238E27FC236}">
                <a16:creationId xmlns:a16="http://schemas.microsoft.com/office/drawing/2014/main" id="{F620D68C-F838-8BA5-5502-9FD010CDEAB9}"/>
              </a:ext>
            </a:extLst>
          </p:cNvPr>
          <p:cNvSpPr txBox="1"/>
          <p:nvPr/>
        </p:nvSpPr>
        <p:spPr>
          <a:xfrm>
            <a:off x="3019587" y="6173509"/>
            <a:ext cx="6152822" cy="441975"/>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Line Graph Displaying Scores for Epochs Tested</a:t>
            </a:r>
          </a:p>
        </p:txBody>
      </p:sp>
      <p:pic>
        <p:nvPicPr>
          <p:cNvPr id="7" name="Picture 6">
            <a:extLst>
              <a:ext uri="{FF2B5EF4-FFF2-40B4-BE49-F238E27FC236}">
                <a16:creationId xmlns:a16="http://schemas.microsoft.com/office/drawing/2014/main" id="{FD253EFF-CCA3-5A31-40A8-0AF4E2A68F13}"/>
              </a:ext>
            </a:extLst>
          </p:cNvPr>
          <p:cNvPicPr>
            <a:picLocks noChangeAspect="1"/>
          </p:cNvPicPr>
          <p:nvPr/>
        </p:nvPicPr>
        <p:blipFill>
          <a:blip r:embed="rId4"/>
          <a:stretch>
            <a:fillRect/>
          </a:stretch>
        </p:blipFill>
        <p:spPr>
          <a:xfrm>
            <a:off x="1955272" y="1259289"/>
            <a:ext cx="8281451" cy="4846320"/>
          </a:xfrm>
          <a:prstGeom prst="rect">
            <a:avLst/>
          </a:prstGeom>
        </p:spPr>
      </p:pic>
    </p:spTree>
    <p:extLst>
      <p:ext uri="{BB962C8B-B14F-4D97-AF65-F5344CB8AC3E}">
        <p14:creationId xmlns:p14="http://schemas.microsoft.com/office/powerpoint/2010/main" val="330433412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4C07-A5A6-7EAF-6DDA-093C25974D7C}"/>
              </a:ext>
            </a:extLst>
          </p:cNvPr>
          <p:cNvSpPr>
            <a:spLocks noGrp="1"/>
          </p:cNvSpPr>
          <p:nvPr>
            <p:ph type="title"/>
          </p:nvPr>
        </p:nvSpPr>
        <p:spPr>
          <a:xfrm>
            <a:off x="838200" y="815975"/>
            <a:ext cx="10515600"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Output Observations: Old </a:t>
            </a:r>
            <a:r>
              <a:rPr lang="en-US" sz="4000" b="1" dirty="0">
                <a:solidFill>
                  <a:schemeClr val="accent1">
                    <a:lumMod val="50000"/>
                  </a:schemeClr>
                </a:solidFill>
                <a:latin typeface="Lucida Calligraphy" panose="03010101010101010101" pitchFamily="66" charset="0"/>
                <a:cs typeface="Cavolini" panose="020B0502040204020203" pitchFamily="66" charset="0"/>
                <a:sym typeface="Wingdings" panose="05000000000000000000" pitchFamily="2" charset="2"/>
              </a:rPr>
              <a:t> New</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50715636-83AC-977E-3EC7-6B8B8A13CE14}"/>
              </a:ext>
            </a:extLst>
          </p:cNvPr>
          <p:cNvSpPr>
            <a:spLocks noGrp="1"/>
          </p:cNvSpPr>
          <p:nvPr>
            <p:ph idx="1"/>
          </p:nvPr>
        </p:nvSpPr>
        <p:spPr>
          <a:xfrm>
            <a:off x="838200" y="2165215"/>
            <a:ext cx="5157083" cy="4211734"/>
          </a:xfrm>
          <a:solidFill>
            <a:schemeClr val="bg1">
              <a:alpha val="60000"/>
            </a:schemeClr>
          </a:solidFill>
          <a:effectLst>
            <a:softEdge rad="63500"/>
          </a:effectLst>
        </p:spPr>
        <p:txBody>
          <a:bodyPr vert="horz" lIns="91440" tIns="45720" rIns="91440" bIns="45720" rtlCol="0">
            <a:normAutofit fontScale="92500" lnSpcReduction="10000"/>
          </a:bodyPr>
          <a:lstStyle/>
          <a:p>
            <a:pPr marL="0" indent="0">
              <a:buNone/>
            </a:pPr>
            <a:r>
              <a:rPr lang="en-US" sz="2400" b="1" dirty="0">
                <a:solidFill>
                  <a:schemeClr val="accent1">
                    <a:lumMod val="50000"/>
                  </a:schemeClr>
                </a:solidFill>
                <a:latin typeface="Century" panose="02040604050505020304" pitchFamily="18" charset="0"/>
              </a:rPr>
              <a:t>Pros</a:t>
            </a:r>
            <a:r>
              <a:rPr lang="en-US" sz="2400" dirty="0">
                <a:solidFill>
                  <a:schemeClr val="accent1">
                    <a:lumMod val="50000"/>
                  </a:schemeClr>
                </a:solidFill>
                <a:latin typeface="Century" panose="02040604050505020304" pitchFamily="18" charset="0"/>
              </a:rPr>
              <a:t>:</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Good with nature</a:t>
            </a:r>
          </a:p>
          <a:p>
            <a:pPr marL="0" indent="0">
              <a:buNone/>
            </a:pPr>
            <a:r>
              <a:rPr lang="en-US" sz="2400" b="1" dirty="0">
                <a:solidFill>
                  <a:schemeClr val="accent1">
                    <a:lumMod val="50000"/>
                  </a:schemeClr>
                </a:solidFill>
                <a:latin typeface="Century" panose="02040604050505020304" pitchFamily="18" charset="0"/>
              </a:rPr>
              <a:t>Cons</a:t>
            </a:r>
            <a:r>
              <a:rPr lang="en-US" sz="2400" dirty="0">
                <a:solidFill>
                  <a:schemeClr val="accent1">
                    <a:lumMod val="50000"/>
                  </a:schemeClr>
                </a:solidFill>
                <a:latin typeface="Century" panose="02040604050505020304" pitchFamily="18" charset="0"/>
              </a:rPr>
              <a:t>:</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Bad with people, modern architecture, defined lines/boundaries</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For detailed photos, the paintings mostly become blurred and hard to discern</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Translation among photos varies</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Almost everything is pixelated</a:t>
            </a:r>
          </a:p>
          <a:p>
            <a:pPr lvl="1">
              <a:buFont typeface="Wingdings" panose="05000000000000000000" pitchFamily="2" charset="2"/>
              <a:buChar char="§"/>
            </a:pPr>
            <a:r>
              <a:rPr lang="en-US" sz="2000" dirty="0">
                <a:solidFill>
                  <a:schemeClr val="accent1">
                    <a:lumMod val="50000"/>
                  </a:schemeClr>
                </a:solidFill>
                <a:latin typeface="Century" panose="02040604050505020304" pitchFamily="18" charset="0"/>
              </a:rPr>
              <a:t>Good or Bad?</a:t>
            </a:r>
          </a:p>
        </p:txBody>
      </p:sp>
      <p:sp>
        <p:nvSpPr>
          <p:cNvPr id="4" name="Content Placeholder 2">
            <a:extLst>
              <a:ext uri="{FF2B5EF4-FFF2-40B4-BE49-F238E27FC236}">
                <a16:creationId xmlns:a16="http://schemas.microsoft.com/office/drawing/2014/main" id="{CA5537AF-D480-99B7-55A4-A13995FE4A93}"/>
              </a:ext>
            </a:extLst>
          </p:cNvPr>
          <p:cNvSpPr txBox="1">
            <a:spLocks/>
          </p:cNvSpPr>
          <p:nvPr/>
        </p:nvSpPr>
        <p:spPr>
          <a:xfrm>
            <a:off x="6183467" y="2165215"/>
            <a:ext cx="5157083" cy="4211734"/>
          </a:xfrm>
          <a:prstGeom prst="rect">
            <a:avLst/>
          </a:prstGeom>
          <a:solidFill>
            <a:schemeClr val="bg1">
              <a:alpha val="60000"/>
            </a:schemeClr>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solidFill>
                  <a:schemeClr val="accent1">
                    <a:lumMod val="50000"/>
                  </a:schemeClr>
                </a:solidFill>
                <a:latin typeface="Century" panose="02040604050505020304" pitchFamily="18" charset="0"/>
              </a:rPr>
              <a:t>Pros</a:t>
            </a:r>
            <a:r>
              <a:rPr lang="en-US" sz="2200" dirty="0">
                <a:solidFill>
                  <a:schemeClr val="accent1">
                    <a:lumMod val="50000"/>
                  </a:schemeClr>
                </a:solidFill>
                <a:latin typeface="Century" panose="02040604050505020304" pitchFamily="18" charset="0"/>
              </a:rPr>
              <a:t>:</a:t>
            </a:r>
          </a:p>
          <a:p>
            <a:pPr>
              <a:buFont typeface="Wingdings" panose="05000000000000000000" pitchFamily="2" charset="2"/>
              <a:buChar char="§"/>
            </a:pPr>
            <a:r>
              <a:rPr lang="en-US" sz="2200" dirty="0">
                <a:solidFill>
                  <a:schemeClr val="accent1">
                    <a:lumMod val="50000"/>
                  </a:schemeClr>
                </a:solidFill>
                <a:latin typeface="Century" panose="02040604050505020304" pitchFamily="18" charset="0"/>
              </a:rPr>
              <a:t>Performs well on “sprawling images”</a:t>
            </a:r>
          </a:p>
          <a:p>
            <a:pPr marL="0" indent="0">
              <a:buFont typeface="Arial" panose="020B0604020202020204" pitchFamily="34" charset="0"/>
              <a:buNone/>
            </a:pPr>
            <a:r>
              <a:rPr lang="en-US" sz="2200" b="1" dirty="0">
                <a:solidFill>
                  <a:schemeClr val="accent1">
                    <a:lumMod val="50000"/>
                  </a:schemeClr>
                </a:solidFill>
                <a:latin typeface="Century" panose="02040604050505020304" pitchFamily="18" charset="0"/>
              </a:rPr>
              <a:t>Cons</a:t>
            </a:r>
            <a:r>
              <a:rPr lang="en-US" sz="2200" dirty="0">
                <a:solidFill>
                  <a:schemeClr val="accent1">
                    <a:lumMod val="50000"/>
                  </a:schemeClr>
                </a:solidFill>
                <a:latin typeface="Century" panose="02040604050505020304" pitchFamily="18" charset="0"/>
              </a:rPr>
              <a:t>:</a:t>
            </a:r>
          </a:p>
          <a:p>
            <a:pPr>
              <a:buFont typeface="Wingdings" panose="05000000000000000000" pitchFamily="2" charset="2"/>
              <a:buChar char="§"/>
            </a:pPr>
            <a:r>
              <a:rPr lang="en-US" sz="2200" dirty="0">
                <a:solidFill>
                  <a:schemeClr val="accent1">
                    <a:lumMod val="50000"/>
                  </a:schemeClr>
                </a:solidFill>
                <a:latin typeface="Century" panose="02040604050505020304" pitchFamily="18" charset="0"/>
              </a:rPr>
              <a:t>Does not perform well on darker images</a:t>
            </a:r>
          </a:p>
          <a:p>
            <a:pPr>
              <a:buFont typeface="Wingdings" panose="05000000000000000000" pitchFamily="2" charset="2"/>
              <a:buChar char="§"/>
            </a:pPr>
            <a:r>
              <a:rPr lang="en-US" sz="2200" dirty="0">
                <a:solidFill>
                  <a:schemeClr val="accent1">
                    <a:lumMod val="50000"/>
                  </a:schemeClr>
                </a:solidFill>
                <a:latin typeface="Century" panose="02040604050505020304" pitchFamily="18" charset="0"/>
              </a:rPr>
              <a:t>Does not perform well on non-landscapes</a:t>
            </a:r>
          </a:p>
          <a:p>
            <a:pPr>
              <a:buFont typeface="Wingdings" panose="05000000000000000000" pitchFamily="2" charset="2"/>
              <a:buChar char="§"/>
            </a:pPr>
            <a:r>
              <a:rPr lang="en-US" sz="2200" dirty="0">
                <a:solidFill>
                  <a:schemeClr val="accent1">
                    <a:lumMod val="50000"/>
                  </a:schemeClr>
                </a:solidFill>
                <a:latin typeface="Century" panose="02040604050505020304" pitchFamily="18" charset="0"/>
              </a:rPr>
              <a:t>Some images see little change</a:t>
            </a:r>
          </a:p>
          <a:p>
            <a:pPr>
              <a:buFont typeface="Wingdings" panose="05000000000000000000" pitchFamily="2" charset="2"/>
              <a:buChar char="§"/>
            </a:pPr>
            <a:r>
              <a:rPr lang="en-US" sz="2200" dirty="0">
                <a:solidFill>
                  <a:schemeClr val="accent1">
                    <a:lumMod val="50000"/>
                  </a:schemeClr>
                </a:solidFill>
                <a:latin typeface="Century" panose="02040604050505020304" pitchFamily="18" charset="0"/>
              </a:rPr>
              <a:t>Detailed </a:t>
            </a:r>
            <a:r>
              <a:rPr lang="en-US" sz="2200">
                <a:solidFill>
                  <a:schemeClr val="accent1">
                    <a:lumMod val="50000"/>
                  </a:schemeClr>
                </a:solidFill>
                <a:latin typeface="Century" panose="02040604050505020304" pitchFamily="18" charset="0"/>
              </a:rPr>
              <a:t>photos get </a:t>
            </a:r>
            <a:r>
              <a:rPr lang="en-US" sz="2200" dirty="0">
                <a:solidFill>
                  <a:schemeClr val="accent1">
                    <a:lumMod val="50000"/>
                  </a:schemeClr>
                </a:solidFill>
                <a:latin typeface="Century" panose="02040604050505020304" pitchFamily="18" charset="0"/>
              </a:rPr>
              <a:t>blurred sometimes</a:t>
            </a:r>
          </a:p>
        </p:txBody>
      </p:sp>
    </p:spTree>
    <p:extLst>
      <p:ext uri="{BB962C8B-B14F-4D97-AF65-F5344CB8AC3E}">
        <p14:creationId xmlns:p14="http://schemas.microsoft.com/office/powerpoint/2010/main" val="530822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F4B63-E97D-72C9-F3FA-1E6397B9F45A}"/>
              </a:ext>
            </a:extLst>
          </p:cNvPr>
          <p:cNvSpPr>
            <a:spLocks noGrp="1"/>
          </p:cNvSpPr>
          <p:nvPr>
            <p:ph type="title"/>
          </p:nvPr>
        </p:nvSpPr>
        <p:spPr>
          <a:xfrm>
            <a:off x="838200" y="478995"/>
            <a:ext cx="10515600" cy="632570"/>
          </a:xfrm>
          <a:solidFill>
            <a:schemeClr val="bg1">
              <a:alpha val="50000"/>
            </a:schemeClr>
          </a:solidFill>
          <a:effectLst>
            <a:softEdge rad="63500"/>
          </a:effectLst>
        </p:spPr>
        <p:txBody>
          <a:bodyPr vert="horz" lIns="91440" tIns="45720" rIns="91440" bIns="45720" rtlCol="0" anchor="ctr">
            <a:normAutofit/>
          </a:bodyPr>
          <a:lstStyle/>
          <a:p>
            <a:pPr algn="ctr"/>
            <a:r>
              <a:rPr lang="en-US" sz="3200" b="1" dirty="0">
                <a:solidFill>
                  <a:schemeClr val="accent1">
                    <a:lumMod val="50000"/>
                  </a:schemeClr>
                </a:solidFill>
                <a:latin typeface="Lucida Calligraphy" panose="03010101010101010101" pitchFamily="66" charset="0"/>
                <a:cs typeface="Cavolini" panose="020B0502040204020203" pitchFamily="66" charset="0"/>
              </a:rPr>
              <a:t>Good Example Outputs</a:t>
            </a:r>
          </a:p>
        </p:txBody>
      </p:sp>
      <p:sp>
        <p:nvSpPr>
          <p:cNvPr id="8" name="Google Shape;235;p9">
            <a:extLst>
              <a:ext uri="{FF2B5EF4-FFF2-40B4-BE49-F238E27FC236}">
                <a16:creationId xmlns:a16="http://schemas.microsoft.com/office/drawing/2014/main" id="{DD0FF700-D669-CF62-29D5-78DE00473377}"/>
              </a:ext>
            </a:extLst>
          </p:cNvPr>
          <p:cNvSpPr txBox="1"/>
          <p:nvPr/>
        </p:nvSpPr>
        <p:spPr>
          <a:xfrm>
            <a:off x="2113491" y="1185990"/>
            <a:ext cx="1393033" cy="443789"/>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Input</a:t>
            </a:r>
            <a:endParaRPr dirty="0">
              <a:sym typeface="Calibri"/>
            </a:endParaRPr>
          </a:p>
        </p:txBody>
      </p:sp>
      <p:sp>
        <p:nvSpPr>
          <p:cNvPr id="11" name="Google Shape;236;p9">
            <a:extLst>
              <a:ext uri="{FF2B5EF4-FFF2-40B4-BE49-F238E27FC236}">
                <a16:creationId xmlns:a16="http://schemas.microsoft.com/office/drawing/2014/main" id="{CF0598CE-AB0A-E4C3-50BC-27B11116295D}"/>
              </a:ext>
            </a:extLst>
          </p:cNvPr>
          <p:cNvSpPr txBox="1"/>
          <p:nvPr/>
        </p:nvSpPr>
        <p:spPr>
          <a:xfrm>
            <a:off x="5353565" y="1188060"/>
            <a:ext cx="3204819" cy="443790"/>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Our competition model</a:t>
            </a:r>
            <a:endParaRPr dirty="0">
              <a:sym typeface="Calibri"/>
            </a:endParaRPr>
          </a:p>
        </p:txBody>
      </p:sp>
      <p:sp>
        <p:nvSpPr>
          <p:cNvPr id="13" name="Google Shape;237;p9">
            <a:extLst>
              <a:ext uri="{FF2B5EF4-FFF2-40B4-BE49-F238E27FC236}">
                <a16:creationId xmlns:a16="http://schemas.microsoft.com/office/drawing/2014/main" id="{E530CBDF-0DEA-971E-6AF9-A8F8F46DD936}"/>
              </a:ext>
            </a:extLst>
          </p:cNvPr>
          <p:cNvSpPr txBox="1"/>
          <p:nvPr/>
        </p:nvSpPr>
        <p:spPr>
          <a:xfrm>
            <a:off x="8991200" y="1177018"/>
            <a:ext cx="2064425" cy="443789"/>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Author’s model</a:t>
            </a:r>
            <a:endParaRPr dirty="0">
              <a:sym typeface="Calibri"/>
            </a:endParaRPr>
          </a:p>
        </p:txBody>
      </p:sp>
      <p:pic>
        <p:nvPicPr>
          <p:cNvPr id="14" name="Google Shape;238;p9">
            <a:extLst>
              <a:ext uri="{FF2B5EF4-FFF2-40B4-BE49-F238E27FC236}">
                <a16:creationId xmlns:a16="http://schemas.microsoft.com/office/drawing/2014/main" id="{3896525B-AB49-AA03-BA94-F0742FA7583E}"/>
              </a:ext>
            </a:extLst>
          </p:cNvPr>
          <p:cNvPicPr preferRelativeResize="0"/>
          <p:nvPr/>
        </p:nvPicPr>
        <p:blipFill>
          <a:blip r:embed="rId3">
            <a:alphaModFix/>
          </a:blip>
          <a:stretch>
            <a:fillRect/>
          </a:stretch>
        </p:blipFill>
        <p:spPr>
          <a:xfrm>
            <a:off x="1590807" y="1737128"/>
            <a:ext cx="2438400" cy="2438400"/>
          </a:xfrm>
          <a:prstGeom prst="rect">
            <a:avLst/>
          </a:prstGeom>
          <a:noFill/>
          <a:ln>
            <a:solidFill>
              <a:schemeClr val="tx1"/>
            </a:solidFill>
          </a:ln>
        </p:spPr>
      </p:pic>
      <p:pic>
        <p:nvPicPr>
          <p:cNvPr id="15" name="Google Shape;239;p9">
            <a:extLst>
              <a:ext uri="{FF2B5EF4-FFF2-40B4-BE49-F238E27FC236}">
                <a16:creationId xmlns:a16="http://schemas.microsoft.com/office/drawing/2014/main" id="{31401F7F-70AF-4557-7991-FD721FC38E93}"/>
              </a:ext>
            </a:extLst>
          </p:cNvPr>
          <p:cNvPicPr preferRelativeResize="0"/>
          <p:nvPr/>
        </p:nvPicPr>
        <p:blipFill>
          <a:blip r:embed="rId4">
            <a:alphaModFix/>
          </a:blip>
          <a:stretch>
            <a:fillRect/>
          </a:stretch>
        </p:blipFill>
        <p:spPr>
          <a:xfrm>
            <a:off x="8759875" y="1737128"/>
            <a:ext cx="2438400" cy="2438400"/>
          </a:xfrm>
          <a:prstGeom prst="rect">
            <a:avLst/>
          </a:prstGeom>
          <a:noFill/>
          <a:ln>
            <a:solidFill>
              <a:schemeClr val="tx1"/>
            </a:solidFill>
          </a:ln>
        </p:spPr>
      </p:pic>
      <p:pic>
        <p:nvPicPr>
          <p:cNvPr id="16" name="Google Shape;240;p9">
            <a:extLst>
              <a:ext uri="{FF2B5EF4-FFF2-40B4-BE49-F238E27FC236}">
                <a16:creationId xmlns:a16="http://schemas.microsoft.com/office/drawing/2014/main" id="{8B248AC2-0203-CCDC-A748-7E839D0CA7A6}"/>
              </a:ext>
            </a:extLst>
          </p:cNvPr>
          <p:cNvPicPr preferRelativeResize="0"/>
          <p:nvPr/>
        </p:nvPicPr>
        <p:blipFill>
          <a:blip r:embed="rId5">
            <a:alphaModFix/>
          </a:blip>
          <a:stretch>
            <a:fillRect/>
          </a:stretch>
        </p:blipFill>
        <p:spPr>
          <a:xfrm>
            <a:off x="5724395" y="1737128"/>
            <a:ext cx="2438400" cy="2438400"/>
          </a:xfrm>
          <a:prstGeom prst="rect">
            <a:avLst/>
          </a:prstGeom>
          <a:noFill/>
          <a:ln>
            <a:solidFill>
              <a:schemeClr val="tx1"/>
            </a:solidFill>
          </a:ln>
        </p:spPr>
      </p:pic>
      <p:pic>
        <p:nvPicPr>
          <p:cNvPr id="17" name="Google Shape;241;p9">
            <a:extLst>
              <a:ext uri="{FF2B5EF4-FFF2-40B4-BE49-F238E27FC236}">
                <a16:creationId xmlns:a16="http://schemas.microsoft.com/office/drawing/2014/main" id="{3348F5C4-BCAA-A1E7-AC1F-209869FC6291}"/>
              </a:ext>
            </a:extLst>
          </p:cNvPr>
          <p:cNvPicPr preferRelativeResize="0"/>
          <p:nvPr/>
        </p:nvPicPr>
        <p:blipFill>
          <a:blip r:embed="rId6">
            <a:alphaModFix/>
          </a:blip>
          <a:stretch>
            <a:fillRect/>
          </a:stretch>
        </p:blipFill>
        <p:spPr>
          <a:xfrm>
            <a:off x="5724394" y="4250397"/>
            <a:ext cx="2438400" cy="2438400"/>
          </a:xfrm>
          <a:prstGeom prst="rect">
            <a:avLst/>
          </a:prstGeom>
          <a:noFill/>
          <a:ln>
            <a:solidFill>
              <a:schemeClr val="tx1"/>
            </a:solidFill>
          </a:ln>
        </p:spPr>
      </p:pic>
      <p:pic>
        <p:nvPicPr>
          <p:cNvPr id="18" name="Google Shape;242;p9">
            <a:extLst>
              <a:ext uri="{FF2B5EF4-FFF2-40B4-BE49-F238E27FC236}">
                <a16:creationId xmlns:a16="http://schemas.microsoft.com/office/drawing/2014/main" id="{08B970CE-3376-89B2-E7AA-B5E7DAE42DF8}"/>
              </a:ext>
            </a:extLst>
          </p:cNvPr>
          <p:cNvPicPr preferRelativeResize="0"/>
          <p:nvPr/>
        </p:nvPicPr>
        <p:blipFill>
          <a:blip r:embed="rId7">
            <a:alphaModFix/>
          </a:blip>
          <a:stretch>
            <a:fillRect/>
          </a:stretch>
        </p:blipFill>
        <p:spPr>
          <a:xfrm>
            <a:off x="8771990" y="4250397"/>
            <a:ext cx="2438400" cy="2438400"/>
          </a:xfrm>
          <a:prstGeom prst="rect">
            <a:avLst/>
          </a:prstGeom>
          <a:noFill/>
          <a:ln>
            <a:solidFill>
              <a:schemeClr val="tx1"/>
            </a:solidFill>
          </a:ln>
        </p:spPr>
      </p:pic>
      <p:pic>
        <p:nvPicPr>
          <p:cNvPr id="19" name="Google Shape;243;p9">
            <a:extLst>
              <a:ext uri="{FF2B5EF4-FFF2-40B4-BE49-F238E27FC236}">
                <a16:creationId xmlns:a16="http://schemas.microsoft.com/office/drawing/2014/main" id="{3783044D-0EA9-2080-8CCA-AE6367AEA0A2}"/>
              </a:ext>
            </a:extLst>
          </p:cNvPr>
          <p:cNvPicPr preferRelativeResize="0"/>
          <p:nvPr/>
        </p:nvPicPr>
        <p:blipFill>
          <a:blip r:embed="rId8">
            <a:alphaModFix/>
          </a:blip>
          <a:stretch>
            <a:fillRect/>
          </a:stretch>
        </p:blipFill>
        <p:spPr>
          <a:xfrm>
            <a:off x="1590807" y="4282877"/>
            <a:ext cx="2438401" cy="2438401"/>
          </a:xfrm>
          <a:prstGeom prst="rect">
            <a:avLst/>
          </a:prstGeom>
          <a:noFill/>
          <a:ln>
            <a:solidFill>
              <a:schemeClr val="tx1"/>
            </a:solidFill>
          </a:ln>
        </p:spPr>
      </p:pic>
      <p:sp>
        <p:nvSpPr>
          <p:cNvPr id="21" name="Google Shape;244;p9">
            <a:extLst>
              <a:ext uri="{FF2B5EF4-FFF2-40B4-BE49-F238E27FC236}">
                <a16:creationId xmlns:a16="http://schemas.microsoft.com/office/drawing/2014/main" id="{D2D3744F-6451-1155-BF0C-ADF36B540CB0}"/>
              </a:ext>
            </a:extLst>
          </p:cNvPr>
          <p:cNvSpPr txBox="1"/>
          <p:nvPr/>
        </p:nvSpPr>
        <p:spPr>
          <a:xfrm>
            <a:off x="-1" y="0"/>
            <a:ext cx="7013051"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dirty="0">
                <a:solidFill>
                  <a:schemeClr val="hlink"/>
                </a:solidFill>
                <a:latin typeface="Calibri"/>
                <a:ea typeface="Calibri"/>
                <a:cs typeface="Calibri"/>
                <a:sym typeface="Calibri"/>
                <a:hlinkClick r:id="rId9"/>
              </a:rPr>
              <a:t>http://clipart-library.com/clipart/pi5rLryMT.htm</a:t>
            </a:r>
            <a:endParaRPr sz="1200" dirty="0">
              <a:latin typeface="Calibri"/>
              <a:ea typeface="Calibri"/>
              <a:cs typeface="Calibri"/>
              <a:sym typeface="Calibri"/>
            </a:endParaRPr>
          </a:p>
          <a:p>
            <a:pPr marL="0" lvl="0" indent="0" algn="l" rtl="0">
              <a:spcBef>
                <a:spcPts val="0"/>
              </a:spcBef>
              <a:spcAft>
                <a:spcPts val="0"/>
              </a:spcAft>
              <a:buNone/>
            </a:pPr>
            <a:r>
              <a:rPr lang="en-US" sz="1200" u="sng" dirty="0">
                <a:solidFill>
                  <a:schemeClr val="hlink"/>
                </a:solidFill>
                <a:latin typeface="Calibri"/>
                <a:ea typeface="Calibri"/>
                <a:cs typeface="Calibri"/>
                <a:sym typeface="Calibri"/>
                <a:hlinkClick r:id="rId10"/>
              </a:rPr>
              <a:t>https://archello.com/story/91136/attachments/photos-videos/2</a:t>
            </a:r>
            <a:endParaRPr sz="1200" dirty="0">
              <a:latin typeface="Calibri"/>
              <a:ea typeface="Calibri"/>
              <a:cs typeface="Calibri"/>
              <a:sym typeface="Calibri"/>
            </a:endParaRPr>
          </a:p>
        </p:txBody>
      </p:sp>
      <p:sp>
        <p:nvSpPr>
          <p:cNvPr id="22" name="Arrow: Right 21">
            <a:extLst>
              <a:ext uri="{FF2B5EF4-FFF2-40B4-BE49-F238E27FC236}">
                <a16:creationId xmlns:a16="http://schemas.microsoft.com/office/drawing/2014/main" id="{E35B2761-2CF6-B462-0CF5-ACFBE379D490}"/>
              </a:ext>
            </a:extLst>
          </p:cNvPr>
          <p:cNvSpPr/>
          <p:nvPr/>
        </p:nvSpPr>
        <p:spPr>
          <a:xfrm>
            <a:off x="4178410" y="2723322"/>
            <a:ext cx="1411357" cy="373711"/>
          </a:xfrm>
          <a:prstGeom prst="rightArrow">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BB7C151-0660-755B-F097-F1C442CAEFBA}"/>
              </a:ext>
            </a:extLst>
          </p:cNvPr>
          <p:cNvSpPr/>
          <p:nvPr/>
        </p:nvSpPr>
        <p:spPr>
          <a:xfrm>
            <a:off x="4189724" y="5282741"/>
            <a:ext cx="1411357" cy="373711"/>
          </a:xfrm>
          <a:prstGeom prst="rightArrow">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1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F4B63-E97D-72C9-F3FA-1E6397B9F45A}"/>
              </a:ext>
            </a:extLst>
          </p:cNvPr>
          <p:cNvSpPr>
            <a:spLocks noGrp="1"/>
          </p:cNvSpPr>
          <p:nvPr>
            <p:ph type="title"/>
          </p:nvPr>
        </p:nvSpPr>
        <p:spPr>
          <a:xfrm>
            <a:off x="838200" y="478995"/>
            <a:ext cx="10515600" cy="632570"/>
          </a:xfrm>
          <a:solidFill>
            <a:schemeClr val="bg1">
              <a:alpha val="50000"/>
            </a:schemeClr>
          </a:solidFill>
          <a:effectLst>
            <a:softEdge rad="63500"/>
          </a:effectLst>
        </p:spPr>
        <p:txBody>
          <a:bodyPr vert="horz" lIns="91440" tIns="45720" rIns="91440" bIns="45720" rtlCol="0" anchor="ctr">
            <a:normAutofit/>
          </a:bodyPr>
          <a:lstStyle/>
          <a:p>
            <a:pPr algn="ctr"/>
            <a:r>
              <a:rPr lang="en-US" sz="3200" b="1" dirty="0">
                <a:solidFill>
                  <a:schemeClr val="accent1">
                    <a:lumMod val="50000"/>
                  </a:schemeClr>
                </a:solidFill>
                <a:latin typeface="Lucida Calligraphy" panose="03010101010101010101" pitchFamily="66" charset="0"/>
                <a:cs typeface="Cavolini" panose="020B0502040204020203" pitchFamily="66" charset="0"/>
              </a:rPr>
              <a:t>Bad Example Outputs</a:t>
            </a:r>
          </a:p>
        </p:txBody>
      </p:sp>
      <p:sp>
        <p:nvSpPr>
          <p:cNvPr id="8" name="Google Shape;235;p9">
            <a:extLst>
              <a:ext uri="{FF2B5EF4-FFF2-40B4-BE49-F238E27FC236}">
                <a16:creationId xmlns:a16="http://schemas.microsoft.com/office/drawing/2014/main" id="{DD0FF700-D669-CF62-29D5-78DE00473377}"/>
              </a:ext>
            </a:extLst>
          </p:cNvPr>
          <p:cNvSpPr txBox="1"/>
          <p:nvPr/>
        </p:nvSpPr>
        <p:spPr>
          <a:xfrm>
            <a:off x="2113491" y="1185990"/>
            <a:ext cx="1393033" cy="443789"/>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Input</a:t>
            </a:r>
            <a:endParaRPr dirty="0">
              <a:sym typeface="Calibri"/>
            </a:endParaRPr>
          </a:p>
        </p:txBody>
      </p:sp>
      <p:sp>
        <p:nvSpPr>
          <p:cNvPr id="11" name="Google Shape;236;p9">
            <a:extLst>
              <a:ext uri="{FF2B5EF4-FFF2-40B4-BE49-F238E27FC236}">
                <a16:creationId xmlns:a16="http://schemas.microsoft.com/office/drawing/2014/main" id="{CF0598CE-AB0A-E4C3-50BC-27B11116295D}"/>
              </a:ext>
            </a:extLst>
          </p:cNvPr>
          <p:cNvSpPr txBox="1"/>
          <p:nvPr/>
        </p:nvSpPr>
        <p:spPr>
          <a:xfrm>
            <a:off x="5353565" y="1188060"/>
            <a:ext cx="3204819" cy="443790"/>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Our competition model</a:t>
            </a:r>
            <a:endParaRPr dirty="0">
              <a:sym typeface="Calibri"/>
            </a:endParaRPr>
          </a:p>
        </p:txBody>
      </p:sp>
      <p:sp>
        <p:nvSpPr>
          <p:cNvPr id="13" name="Google Shape;237;p9">
            <a:extLst>
              <a:ext uri="{FF2B5EF4-FFF2-40B4-BE49-F238E27FC236}">
                <a16:creationId xmlns:a16="http://schemas.microsoft.com/office/drawing/2014/main" id="{E530CBDF-0DEA-971E-6AF9-A8F8F46DD936}"/>
              </a:ext>
            </a:extLst>
          </p:cNvPr>
          <p:cNvSpPr txBox="1"/>
          <p:nvPr/>
        </p:nvSpPr>
        <p:spPr>
          <a:xfrm>
            <a:off x="8991200" y="1177018"/>
            <a:ext cx="2064425" cy="443789"/>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Author’s model</a:t>
            </a:r>
            <a:endParaRPr dirty="0">
              <a:sym typeface="Calibri"/>
            </a:endParaRPr>
          </a:p>
        </p:txBody>
      </p:sp>
      <p:sp>
        <p:nvSpPr>
          <p:cNvPr id="22" name="Arrow: Right 21">
            <a:extLst>
              <a:ext uri="{FF2B5EF4-FFF2-40B4-BE49-F238E27FC236}">
                <a16:creationId xmlns:a16="http://schemas.microsoft.com/office/drawing/2014/main" id="{E35B2761-2CF6-B462-0CF5-ACFBE379D490}"/>
              </a:ext>
            </a:extLst>
          </p:cNvPr>
          <p:cNvSpPr/>
          <p:nvPr/>
        </p:nvSpPr>
        <p:spPr>
          <a:xfrm>
            <a:off x="4178410" y="2723322"/>
            <a:ext cx="1411357" cy="373711"/>
          </a:xfrm>
          <a:prstGeom prst="rightArrow">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BB7C151-0660-755B-F097-F1C442CAEFBA}"/>
              </a:ext>
            </a:extLst>
          </p:cNvPr>
          <p:cNvSpPr/>
          <p:nvPr/>
        </p:nvSpPr>
        <p:spPr>
          <a:xfrm>
            <a:off x="4189724" y="5282741"/>
            <a:ext cx="1411357" cy="373711"/>
          </a:xfrm>
          <a:prstGeom prst="rightArrow">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252;p10">
            <a:extLst>
              <a:ext uri="{FF2B5EF4-FFF2-40B4-BE49-F238E27FC236}">
                <a16:creationId xmlns:a16="http://schemas.microsoft.com/office/drawing/2014/main" id="{29DA167B-BA54-04DC-1EBC-271E220E8DAE}"/>
              </a:ext>
            </a:extLst>
          </p:cNvPr>
          <p:cNvPicPr preferRelativeResize="0"/>
          <p:nvPr/>
        </p:nvPicPr>
        <p:blipFill>
          <a:blip r:embed="rId3">
            <a:alphaModFix/>
          </a:blip>
          <a:stretch>
            <a:fillRect/>
          </a:stretch>
        </p:blipFill>
        <p:spPr>
          <a:xfrm>
            <a:off x="1593002" y="1733611"/>
            <a:ext cx="2438400" cy="2438400"/>
          </a:xfrm>
          <a:prstGeom prst="rect">
            <a:avLst/>
          </a:prstGeom>
          <a:noFill/>
          <a:ln>
            <a:solidFill>
              <a:schemeClr val="tx1"/>
            </a:solidFill>
          </a:ln>
        </p:spPr>
      </p:pic>
      <p:pic>
        <p:nvPicPr>
          <p:cNvPr id="4" name="Google Shape;253;p10">
            <a:extLst>
              <a:ext uri="{FF2B5EF4-FFF2-40B4-BE49-F238E27FC236}">
                <a16:creationId xmlns:a16="http://schemas.microsoft.com/office/drawing/2014/main" id="{BAABAB7D-9CD3-6B2C-2DFA-68DB3DFC1102}"/>
              </a:ext>
            </a:extLst>
          </p:cNvPr>
          <p:cNvPicPr preferRelativeResize="0"/>
          <p:nvPr/>
        </p:nvPicPr>
        <p:blipFill>
          <a:blip r:embed="rId4">
            <a:alphaModFix/>
          </a:blip>
          <a:stretch>
            <a:fillRect/>
          </a:stretch>
        </p:blipFill>
        <p:spPr>
          <a:xfrm>
            <a:off x="8804212" y="1686260"/>
            <a:ext cx="2438400" cy="2438400"/>
          </a:xfrm>
          <a:prstGeom prst="rect">
            <a:avLst/>
          </a:prstGeom>
          <a:noFill/>
          <a:ln>
            <a:solidFill>
              <a:schemeClr val="tx1"/>
            </a:solidFill>
          </a:ln>
        </p:spPr>
      </p:pic>
      <p:pic>
        <p:nvPicPr>
          <p:cNvPr id="5" name="Google Shape;254;p10">
            <a:extLst>
              <a:ext uri="{FF2B5EF4-FFF2-40B4-BE49-F238E27FC236}">
                <a16:creationId xmlns:a16="http://schemas.microsoft.com/office/drawing/2014/main" id="{7FA88DCF-DBC6-0F36-337D-85B533D271B6}"/>
              </a:ext>
            </a:extLst>
          </p:cNvPr>
          <p:cNvPicPr preferRelativeResize="0"/>
          <p:nvPr/>
        </p:nvPicPr>
        <p:blipFill>
          <a:blip r:embed="rId5">
            <a:alphaModFix/>
          </a:blip>
          <a:stretch>
            <a:fillRect/>
          </a:stretch>
        </p:blipFill>
        <p:spPr>
          <a:xfrm>
            <a:off x="5671777" y="1709652"/>
            <a:ext cx="2438400" cy="2438400"/>
          </a:xfrm>
          <a:prstGeom prst="rect">
            <a:avLst/>
          </a:prstGeom>
          <a:noFill/>
          <a:ln>
            <a:solidFill>
              <a:schemeClr val="tx1"/>
            </a:solidFill>
          </a:ln>
        </p:spPr>
      </p:pic>
      <p:pic>
        <p:nvPicPr>
          <p:cNvPr id="6" name="Google Shape;258;p10">
            <a:extLst>
              <a:ext uri="{FF2B5EF4-FFF2-40B4-BE49-F238E27FC236}">
                <a16:creationId xmlns:a16="http://schemas.microsoft.com/office/drawing/2014/main" id="{2C3350BF-D864-CDBA-F877-5CDDE5767BCA}"/>
              </a:ext>
            </a:extLst>
          </p:cNvPr>
          <p:cNvPicPr preferRelativeResize="0"/>
          <p:nvPr/>
        </p:nvPicPr>
        <p:blipFill>
          <a:blip r:embed="rId6">
            <a:alphaModFix/>
          </a:blip>
          <a:stretch>
            <a:fillRect/>
          </a:stretch>
        </p:blipFill>
        <p:spPr>
          <a:xfrm>
            <a:off x="8835652" y="4272130"/>
            <a:ext cx="2438400" cy="2438400"/>
          </a:xfrm>
          <a:prstGeom prst="rect">
            <a:avLst/>
          </a:prstGeom>
          <a:noFill/>
          <a:ln>
            <a:solidFill>
              <a:schemeClr val="tx1"/>
            </a:solidFill>
          </a:ln>
        </p:spPr>
      </p:pic>
      <p:pic>
        <p:nvPicPr>
          <p:cNvPr id="7" name="Google Shape;259;p10">
            <a:extLst>
              <a:ext uri="{FF2B5EF4-FFF2-40B4-BE49-F238E27FC236}">
                <a16:creationId xmlns:a16="http://schemas.microsoft.com/office/drawing/2014/main" id="{53C31F5B-22F6-4BAF-8EA2-69037BC8B706}"/>
              </a:ext>
            </a:extLst>
          </p:cNvPr>
          <p:cNvPicPr preferRelativeResize="0"/>
          <p:nvPr/>
        </p:nvPicPr>
        <p:blipFill>
          <a:blip r:embed="rId7">
            <a:alphaModFix/>
          </a:blip>
          <a:stretch>
            <a:fillRect/>
          </a:stretch>
        </p:blipFill>
        <p:spPr>
          <a:xfrm>
            <a:off x="5671777" y="4297421"/>
            <a:ext cx="2438400" cy="2438400"/>
          </a:xfrm>
          <a:prstGeom prst="rect">
            <a:avLst/>
          </a:prstGeom>
          <a:noFill/>
          <a:ln>
            <a:solidFill>
              <a:schemeClr val="tx1"/>
            </a:solidFill>
          </a:ln>
        </p:spPr>
      </p:pic>
      <p:pic>
        <p:nvPicPr>
          <p:cNvPr id="9" name="Google Shape;260;p10">
            <a:extLst>
              <a:ext uri="{FF2B5EF4-FFF2-40B4-BE49-F238E27FC236}">
                <a16:creationId xmlns:a16="http://schemas.microsoft.com/office/drawing/2014/main" id="{564D5F74-0AA1-622F-84A0-1385AF7C869B}"/>
              </a:ext>
            </a:extLst>
          </p:cNvPr>
          <p:cNvPicPr preferRelativeResize="0"/>
          <p:nvPr/>
        </p:nvPicPr>
        <p:blipFill>
          <a:blip r:embed="rId8">
            <a:alphaModFix/>
          </a:blip>
          <a:stretch>
            <a:fillRect/>
          </a:stretch>
        </p:blipFill>
        <p:spPr>
          <a:xfrm>
            <a:off x="1590807" y="4306377"/>
            <a:ext cx="2438400" cy="2438400"/>
          </a:xfrm>
          <a:prstGeom prst="rect">
            <a:avLst/>
          </a:prstGeom>
          <a:noFill/>
          <a:ln>
            <a:solidFill>
              <a:schemeClr val="tx1"/>
            </a:solidFill>
          </a:ln>
        </p:spPr>
      </p:pic>
    </p:spTree>
    <p:extLst>
      <p:ext uri="{BB962C8B-B14F-4D97-AF65-F5344CB8AC3E}">
        <p14:creationId xmlns:p14="http://schemas.microsoft.com/office/powerpoint/2010/main" val="336858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0605C-669A-FB4E-AB2B-3BC30F860726}"/>
              </a:ext>
            </a:extLst>
          </p:cNvPr>
          <p:cNvSpPr>
            <a:spLocks noGrp="1"/>
          </p:cNvSpPr>
          <p:nvPr>
            <p:ph type="title"/>
          </p:nvPr>
        </p:nvSpPr>
        <p:spPr>
          <a:xfrm>
            <a:off x="411480" y="1022794"/>
            <a:ext cx="4485861" cy="1184828"/>
          </a:xfrm>
          <a:solidFill>
            <a:schemeClr val="bg1">
              <a:alpha val="50000"/>
            </a:schemeClr>
          </a:solidFill>
          <a:effectLst>
            <a:softEdge rad="38100"/>
          </a:effectLst>
        </p:spPr>
        <p:txBody>
          <a:bodyPr vert="horz" lIns="91440" tIns="45720" rIns="91440" bIns="45720" rtlCol="0" anchor="b">
            <a:noAutofit/>
          </a:bodyPr>
          <a:lstStyle/>
          <a:p>
            <a:r>
              <a:rPr lang="en-US" sz="2600" b="1" dirty="0">
                <a:solidFill>
                  <a:schemeClr val="accent1">
                    <a:lumMod val="50000"/>
                  </a:schemeClr>
                </a:solidFill>
                <a:latin typeface="Lucida Calligraphy" panose="03010101010101010101" pitchFamily="66" charset="0"/>
              </a:rPr>
              <a:t>Competition Introduction/ Business Understanding (Recap)</a:t>
            </a:r>
          </a:p>
        </p:txBody>
      </p:sp>
      <p:sp>
        <p:nvSpPr>
          <p:cNvPr id="15" name="Rectangle 1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2E12FF-0A75-BFA6-EC0A-55D6C0A98F63}"/>
              </a:ext>
            </a:extLst>
          </p:cNvPr>
          <p:cNvSpPr>
            <a:spLocks noGrp="1"/>
          </p:cNvSpPr>
          <p:nvPr>
            <p:ph sz="half" idx="1"/>
          </p:nvPr>
        </p:nvSpPr>
        <p:spPr>
          <a:xfrm>
            <a:off x="411479" y="2628247"/>
            <a:ext cx="4498848" cy="3873898"/>
          </a:xfrm>
          <a:solidFill>
            <a:schemeClr val="bg1">
              <a:alpha val="60000"/>
            </a:schemeClr>
          </a:solidFill>
          <a:effectLst>
            <a:softEdge rad="38100"/>
          </a:effectLst>
        </p:spPr>
        <p:txBody>
          <a:bodyPr vert="horz" lIns="91440" tIns="45720" rIns="91440" bIns="45720" rtlCol="0" anchor="t">
            <a:normAutofit/>
          </a:bodyPr>
          <a:lstStyle/>
          <a:p>
            <a:pPr marL="0" indent="0">
              <a:buNone/>
            </a:pPr>
            <a:r>
              <a:rPr lang="en-US" sz="2000" dirty="0">
                <a:solidFill>
                  <a:schemeClr val="accent1">
                    <a:lumMod val="50000"/>
                  </a:schemeClr>
                </a:solidFill>
                <a:latin typeface="Century" panose="02040604050505020304" pitchFamily="18" charset="0"/>
                <a:cs typeface="Arial" panose="020B0604020202020204" pitchFamily="34" charset="0"/>
              </a:rPr>
              <a:t>After taking a picture of a beautiful scenery, have you ever wondered what would it look like if a famous painter was there and made a painting of it?</a:t>
            </a:r>
          </a:p>
          <a:p>
            <a:r>
              <a:rPr lang="en-US" sz="2000" dirty="0">
                <a:solidFill>
                  <a:schemeClr val="accent1">
                    <a:lumMod val="50000"/>
                  </a:schemeClr>
                </a:solidFill>
                <a:latin typeface="Century" panose="02040604050505020304" pitchFamily="18" charset="0"/>
                <a:cs typeface="Arial" panose="020B0604020202020204" pitchFamily="34" charset="0"/>
              </a:rPr>
              <a:t>Focus: </a:t>
            </a:r>
            <a:r>
              <a:rPr lang="en-US" sz="2000" b="1" dirty="0">
                <a:solidFill>
                  <a:schemeClr val="accent1">
                    <a:lumMod val="50000"/>
                  </a:schemeClr>
                </a:solidFill>
                <a:latin typeface="Century" panose="02040604050505020304" pitchFamily="18" charset="0"/>
                <a:cs typeface="Arial" panose="020B0604020202020204" pitchFamily="34" charset="0"/>
              </a:rPr>
              <a:t>translating a photograph </a:t>
            </a:r>
            <a:r>
              <a:rPr lang="en-US" sz="2000" dirty="0">
                <a:solidFill>
                  <a:schemeClr val="accent1">
                    <a:lumMod val="50000"/>
                  </a:schemeClr>
                </a:solidFill>
                <a:latin typeface="Century" panose="02040604050505020304" pitchFamily="18" charset="0"/>
                <a:cs typeface="Arial" panose="020B0604020202020204" pitchFamily="34" charset="0"/>
              </a:rPr>
              <a:t>to a </a:t>
            </a:r>
            <a:r>
              <a:rPr lang="en-US" sz="2000" b="1" dirty="0">
                <a:solidFill>
                  <a:schemeClr val="accent1">
                    <a:lumMod val="50000"/>
                  </a:schemeClr>
                </a:solidFill>
                <a:latin typeface="Century" panose="02040604050505020304" pitchFamily="18" charset="0"/>
                <a:cs typeface="Arial" panose="020B0604020202020204" pitchFamily="34" charset="0"/>
              </a:rPr>
              <a:t>Monet</a:t>
            </a:r>
            <a:r>
              <a:rPr lang="en-US" sz="2000" dirty="0">
                <a:solidFill>
                  <a:schemeClr val="accent1">
                    <a:lumMod val="50000"/>
                  </a:schemeClr>
                </a:solidFill>
                <a:latin typeface="Century" panose="02040604050505020304" pitchFamily="18" charset="0"/>
                <a:cs typeface="Arial" panose="020B0604020202020204" pitchFamily="34" charset="0"/>
              </a:rPr>
              <a:t> style painting</a:t>
            </a:r>
          </a:p>
          <a:p>
            <a:pPr lvl="1"/>
            <a:r>
              <a:rPr lang="en-US" sz="1600" dirty="0">
                <a:solidFill>
                  <a:schemeClr val="accent1">
                    <a:lumMod val="50000"/>
                  </a:schemeClr>
                </a:solidFill>
                <a:latin typeface="Century" panose="02040604050505020304" pitchFamily="18" charset="0"/>
                <a:cs typeface="Arial" panose="020B0604020202020204" pitchFamily="34" charset="0"/>
              </a:rPr>
              <a:t>“Monet-</a:t>
            </a:r>
            <a:r>
              <a:rPr lang="en-US" sz="1600" dirty="0" err="1">
                <a:solidFill>
                  <a:schemeClr val="accent1">
                    <a:lumMod val="50000"/>
                  </a:schemeClr>
                </a:solidFill>
                <a:latin typeface="Century" panose="02040604050505020304" pitchFamily="18" charset="0"/>
                <a:cs typeface="Arial" panose="020B0604020202020204" pitchFamily="34" charset="0"/>
              </a:rPr>
              <a:t>ifying</a:t>
            </a:r>
            <a:r>
              <a:rPr lang="en-US" sz="1600" dirty="0">
                <a:solidFill>
                  <a:schemeClr val="accent1">
                    <a:lumMod val="50000"/>
                  </a:schemeClr>
                </a:solidFill>
                <a:latin typeface="Century" panose="02040604050505020304" pitchFamily="18" charset="0"/>
                <a:cs typeface="Arial" panose="020B0604020202020204" pitchFamily="34" charset="0"/>
              </a:rPr>
              <a:t>” an image </a:t>
            </a:r>
          </a:p>
          <a:p>
            <a:r>
              <a:rPr lang="en-US" sz="2000" b="1" dirty="0">
                <a:solidFill>
                  <a:schemeClr val="accent1">
                    <a:lumMod val="50000"/>
                  </a:schemeClr>
                </a:solidFill>
                <a:latin typeface="Century" panose="02040604050505020304" pitchFamily="18" charset="0"/>
                <a:cs typeface="Arial" panose="020B0604020202020204" pitchFamily="34" charset="0"/>
              </a:rPr>
              <a:t>Style Transfer </a:t>
            </a:r>
            <a:r>
              <a:rPr lang="en-US" sz="2000" dirty="0">
                <a:solidFill>
                  <a:schemeClr val="accent1">
                    <a:lumMod val="50000"/>
                  </a:schemeClr>
                </a:solidFill>
                <a:latin typeface="Century" panose="02040604050505020304" pitchFamily="18" charset="0"/>
                <a:cs typeface="Arial" panose="020B0604020202020204" pitchFamily="34" charset="0"/>
              </a:rPr>
              <a:t>- transfer an image from one style to another</a:t>
            </a:r>
          </a:p>
          <a:p>
            <a:pPr lvl="1"/>
            <a:r>
              <a:rPr lang="en-US" sz="1600" dirty="0">
                <a:solidFill>
                  <a:schemeClr val="accent1">
                    <a:lumMod val="50000"/>
                  </a:schemeClr>
                </a:solidFill>
                <a:latin typeface="Century" panose="02040604050505020304" pitchFamily="18" charset="0"/>
                <a:cs typeface="Arial" panose="020B0604020202020204" pitchFamily="34" charset="0"/>
              </a:rPr>
              <a:t>Imitate </a:t>
            </a:r>
            <a:r>
              <a:rPr lang="en-US" sz="1600" b="1" dirty="0">
                <a:solidFill>
                  <a:schemeClr val="accent1">
                    <a:lumMod val="50000"/>
                  </a:schemeClr>
                </a:solidFill>
                <a:latin typeface="Century" panose="02040604050505020304" pitchFamily="18" charset="0"/>
                <a:cs typeface="Arial" panose="020B0604020202020204" pitchFamily="34" charset="0"/>
              </a:rPr>
              <a:t>color choices </a:t>
            </a:r>
            <a:r>
              <a:rPr lang="en-US" sz="1600" dirty="0">
                <a:solidFill>
                  <a:schemeClr val="accent1">
                    <a:lumMod val="50000"/>
                  </a:schemeClr>
                </a:solidFill>
                <a:latin typeface="Century" panose="02040604050505020304" pitchFamily="18" charset="0"/>
                <a:cs typeface="Arial" panose="020B0604020202020204" pitchFamily="34" charset="0"/>
              </a:rPr>
              <a:t>and </a:t>
            </a:r>
            <a:r>
              <a:rPr lang="en-US" sz="1600" b="1" dirty="0">
                <a:solidFill>
                  <a:schemeClr val="accent1">
                    <a:lumMod val="50000"/>
                  </a:schemeClr>
                </a:solidFill>
                <a:latin typeface="Century" panose="02040604050505020304" pitchFamily="18" charset="0"/>
                <a:cs typeface="Arial" panose="020B0604020202020204" pitchFamily="34" charset="0"/>
              </a:rPr>
              <a:t>brush strokes</a:t>
            </a:r>
          </a:p>
        </p:txBody>
      </p:sp>
      <p:pic>
        <p:nvPicPr>
          <p:cNvPr id="8" name="Google Shape;62;p14" descr="A collage of boats on water&#10;&#10;Description automatically generated with low confidence">
            <a:extLst>
              <a:ext uri="{FF2B5EF4-FFF2-40B4-BE49-F238E27FC236}">
                <a16:creationId xmlns:a16="http://schemas.microsoft.com/office/drawing/2014/main" id="{E5896467-A7DF-FD83-9D77-A342DFD8474B}"/>
              </a:ext>
            </a:extLst>
          </p:cNvPr>
          <p:cNvPicPr preferRelativeResize="0"/>
          <p:nvPr/>
        </p:nvPicPr>
        <p:blipFill rotWithShape="1">
          <a:blip r:embed="rId3"/>
          <a:srcRect l="2059" t="745" r="1239" b="4860"/>
          <a:stretch/>
        </p:blipFill>
        <p:spPr>
          <a:xfrm>
            <a:off x="5538649" y="10"/>
            <a:ext cx="6656832"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88271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72F4F-9D5B-860C-E1D3-587003C5E869}"/>
              </a:ext>
            </a:extLst>
          </p:cNvPr>
          <p:cNvSpPr>
            <a:spLocks noGrp="1"/>
          </p:cNvSpPr>
          <p:nvPr>
            <p:ph type="title"/>
          </p:nvPr>
        </p:nvSpPr>
        <p:spPr>
          <a:xfrm>
            <a:off x="838200" y="365125"/>
            <a:ext cx="10515600"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Existing Roadblocks</a:t>
            </a:r>
          </a:p>
        </p:txBody>
      </p:sp>
      <p:sp>
        <p:nvSpPr>
          <p:cNvPr id="3" name="Content Placeholder 2">
            <a:extLst>
              <a:ext uri="{FF2B5EF4-FFF2-40B4-BE49-F238E27FC236}">
                <a16:creationId xmlns:a16="http://schemas.microsoft.com/office/drawing/2014/main" id="{1188065F-94AC-172D-0AE0-B055189B8972}"/>
              </a:ext>
            </a:extLst>
          </p:cNvPr>
          <p:cNvSpPr>
            <a:spLocks noGrp="1"/>
          </p:cNvSpPr>
          <p:nvPr>
            <p:ph sz="half" idx="1"/>
          </p:nvPr>
        </p:nvSpPr>
        <p:spPr>
          <a:xfrm>
            <a:off x="838200" y="1825625"/>
            <a:ext cx="5181600" cy="4735630"/>
          </a:xfrm>
          <a:solidFill>
            <a:schemeClr val="bg1">
              <a:alpha val="60000"/>
            </a:schemeClr>
          </a:solidFill>
          <a:effectLst>
            <a:softEdge rad="63500"/>
          </a:effectLst>
        </p:spPr>
        <p:txBody>
          <a:bodyPr vert="horz" lIns="91440" tIns="45720" rIns="91440" bIns="45720" rtlCol="0">
            <a:normAutofit/>
          </a:bodyPr>
          <a:lstStyle/>
          <a:p>
            <a:pPr marL="228600" lvl="0" indent="-266700" algn="l" rtl="0">
              <a:lnSpc>
                <a:spcPct val="90000"/>
              </a:lnSpc>
              <a:spcBef>
                <a:spcPts val="1000"/>
              </a:spcBef>
              <a:spcAft>
                <a:spcPts val="0"/>
              </a:spcAft>
              <a:buClr>
                <a:srgbClr val="1F3864"/>
              </a:buClr>
              <a:buSzPts val="2400"/>
              <a:buFont typeface="Century"/>
              <a:buChar char="▪"/>
            </a:pPr>
            <a:r>
              <a:rPr lang="en-US" sz="2400" b="1" dirty="0">
                <a:solidFill>
                  <a:srgbClr val="1F3864"/>
                </a:solidFill>
                <a:latin typeface="Century"/>
                <a:ea typeface="Century"/>
                <a:cs typeface="Century"/>
                <a:sym typeface="Century"/>
              </a:rPr>
              <a:t>Memory limits</a:t>
            </a:r>
          </a:p>
          <a:p>
            <a:pPr marL="685800" lvl="1" indent="-266700" algn="l" rtl="0">
              <a:lnSpc>
                <a:spcPct val="90000"/>
              </a:lnSpc>
              <a:spcBef>
                <a:spcPts val="0"/>
              </a:spcBef>
              <a:spcAft>
                <a:spcPts val="0"/>
              </a:spcAft>
              <a:buClr>
                <a:srgbClr val="1F3864"/>
              </a:buClr>
              <a:buSzPts val="2400"/>
              <a:buFont typeface="Century"/>
              <a:buChar char="▪"/>
            </a:pPr>
            <a:r>
              <a:rPr lang="en-US" dirty="0">
                <a:solidFill>
                  <a:srgbClr val="1F3864"/>
                </a:solidFill>
                <a:latin typeface="Century"/>
                <a:ea typeface="Century"/>
                <a:cs typeface="Century"/>
                <a:sym typeface="Century"/>
              </a:rPr>
              <a:t>Model runs out of memory when not generated on TPU, making TPU vital to our work</a:t>
            </a:r>
            <a:endParaRPr lang="en-US" sz="2400" dirty="0">
              <a:solidFill>
                <a:srgbClr val="1F3864"/>
              </a:solidFill>
              <a:latin typeface="Century"/>
              <a:ea typeface="Century"/>
              <a:cs typeface="Century"/>
              <a:sym typeface="Century"/>
            </a:endParaRPr>
          </a:p>
          <a:p>
            <a:pPr marL="228600" lvl="0" indent="-228600" algn="l" rtl="0">
              <a:lnSpc>
                <a:spcPct val="90000"/>
              </a:lnSpc>
              <a:spcBef>
                <a:spcPts val="1000"/>
              </a:spcBef>
              <a:spcAft>
                <a:spcPts val="0"/>
              </a:spcAft>
              <a:buClr>
                <a:srgbClr val="1F3864"/>
              </a:buClr>
              <a:buSzPts val="2400"/>
              <a:buFont typeface="Noto Sans Symbols"/>
              <a:buChar char="▪"/>
            </a:pPr>
            <a:r>
              <a:rPr lang="en-US" sz="2400" b="1" dirty="0">
                <a:solidFill>
                  <a:srgbClr val="1F3864"/>
                </a:solidFill>
                <a:latin typeface="Century"/>
                <a:ea typeface="Century"/>
                <a:cs typeface="Century"/>
                <a:sym typeface="Century"/>
              </a:rPr>
              <a:t>Time limits</a:t>
            </a:r>
            <a:endParaRPr lang="en-US" b="1" dirty="0"/>
          </a:p>
          <a:p>
            <a:pPr marL="685800" lvl="1" indent="-228600" algn="l" rtl="0">
              <a:lnSpc>
                <a:spcPct val="90000"/>
              </a:lnSpc>
              <a:spcBef>
                <a:spcPts val="500"/>
              </a:spcBef>
              <a:spcAft>
                <a:spcPts val="0"/>
              </a:spcAft>
              <a:buClr>
                <a:srgbClr val="1F3864"/>
              </a:buClr>
              <a:buSzPts val="2000"/>
              <a:buFont typeface="Noto Sans Symbols"/>
              <a:buChar char="▪"/>
            </a:pPr>
            <a:r>
              <a:rPr lang="en-US" sz="2000" dirty="0">
                <a:solidFill>
                  <a:srgbClr val="1F3864"/>
                </a:solidFill>
                <a:latin typeface="Century"/>
                <a:ea typeface="Century"/>
                <a:cs typeface="Century"/>
                <a:sym typeface="Century"/>
              </a:rPr>
              <a:t>Difficult to implement new changes and play around with epochs </a:t>
            </a:r>
          </a:p>
          <a:p>
            <a:pPr marL="685800" lvl="1" indent="-228600" algn="l" rtl="0">
              <a:lnSpc>
                <a:spcPct val="90000"/>
              </a:lnSpc>
              <a:spcBef>
                <a:spcPts val="500"/>
              </a:spcBef>
              <a:spcAft>
                <a:spcPts val="0"/>
              </a:spcAft>
              <a:buClr>
                <a:srgbClr val="1F3864"/>
              </a:buClr>
              <a:buSzPts val="2000"/>
              <a:buFont typeface="Century"/>
              <a:buChar char="▪"/>
            </a:pPr>
            <a:r>
              <a:rPr lang="en-US" sz="2000" dirty="0">
                <a:solidFill>
                  <a:srgbClr val="1F3864"/>
                </a:solidFill>
                <a:latin typeface="Century"/>
                <a:ea typeface="Century"/>
                <a:cs typeface="Century"/>
                <a:sym typeface="Century"/>
              </a:rPr>
              <a:t>Even on TPU, testing and evaluation is costly and difficult </a:t>
            </a:r>
          </a:p>
          <a:p>
            <a:pPr marL="228600" lvl="0" indent="-228600" algn="l" rtl="0">
              <a:lnSpc>
                <a:spcPct val="90000"/>
              </a:lnSpc>
              <a:spcBef>
                <a:spcPts val="1000"/>
              </a:spcBef>
              <a:spcAft>
                <a:spcPts val="0"/>
              </a:spcAft>
              <a:buClr>
                <a:srgbClr val="1F3864"/>
              </a:buClr>
              <a:buSzPts val="2400"/>
              <a:buFont typeface="Noto Sans Symbols"/>
              <a:buChar char="▪"/>
            </a:pPr>
            <a:r>
              <a:rPr lang="en-US" sz="2400" b="1" dirty="0">
                <a:solidFill>
                  <a:srgbClr val="1F3864"/>
                </a:solidFill>
                <a:latin typeface="Century"/>
                <a:ea typeface="Century"/>
                <a:cs typeface="Century"/>
                <a:sym typeface="Century"/>
              </a:rPr>
              <a:t>Runtime limits</a:t>
            </a:r>
            <a:endParaRPr lang="en-US" b="1" dirty="0"/>
          </a:p>
          <a:p>
            <a:pPr marL="685800" lvl="1" indent="-228600" algn="l" rtl="0">
              <a:lnSpc>
                <a:spcPct val="90000"/>
              </a:lnSpc>
              <a:spcBef>
                <a:spcPts val="500"/>
              </a:spcBef>
              <a:spcAft>
                <a:spcPts val="0"/>
              </a:spcAft>
              <a:buClr>
                <a:srgbClr val="1F3864"/>
              </a:buClr>
              <a:buSzPts val="2000"/>
              <a:buFont typeface="Noto Sans Symbols"/>
              <a:buChar char="▪"/>
            </a:pPr>
            <a:r>
              <a:rPr lang="en-US" sz="2000" dirty="0">
                <a:solidFill>
                  <a:srgbClr val="1F3864"/>
                </a:solidFill>
                <a:latin typeface="Century"/>
                <a:ea typeface="Century"/>
                <a:cs typeface="Century"/>
                <a:sym typeface="Century"/>
              </a:rPr>
              <a:t>Inhibited us from experimenting with other models such as UVC-GAN</a:t>
            </a:r>
            <a:endParaRPr lang="en-US" strike="sngStrike" dirty="0"/>
          </a:p>
        </p:txBody>
      </p:sp>
      <p:pic>
        <p:nvPicPr>
          <p:cNvPr id="6" name="Content Placeholder 5" descr="A picture containing valley, canyon&#10;&#10;Description automatically generated">
            <a:extLst>
              <a:ext uri="{FF2B5EF4-FFF2-40B4-BE49-F238E27FC236}">
                <a16:creationId xmlns:a16="http://schemas.microsoft.com/office/drawing/2014/main" id="{8215746B-B311-0C2F-558E-3ADB4D22CC7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3100" y="1626394"/>
            <a:ext cx="2438400" cy="2438400"/>
          </a:xfrm>
          <a:ln w="19050">
            <a:solidFill>
              <a:schemeClr val="tx1"/>
            </a:solidFill>
          </a:ln>
        </p:spPr>
      </p:pic>
      <p:pic>
        <p:nvPicPr>
          <p:cNvPr id="16" name="Picture 15" descr="A picture containing floor, building, indoor, painting&#10;&#10;Description automatically generated">
            <a:extLst>
              <a:ext uri="{FF2B5EF4-FFF2-40B4-BE49-F238E27FC236}">
                <a16:creationId xmlns:a16="http://schemas.microsoft.com/office/drawing/2014/main" id="{588B8544-1E7B-EDBC-C184-80B655CEE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100" y="4193440"/>
            <a:ext cx="2438400" cy="2438400"/>
          </a:xfrm>
          <a:prstGeom prst="rect">
            <a:avLst/>
          </a:prstGeom>
          <a:ln w="19050">
            <a:solidFill>
              <a:schemeClr val="tx1"/>
            </a:solidFill>
          </a:ln>
        </p:spPr>
      </p:pic>
      <p:sp>
        <p:nvSpPr>
          <p:cNvPr id="17" name="Google Shape;92;p18">
            <a:extLst>
              <a:ext uri="{FF2B5EF4-FFF2-40B4-BE49-F238E27FC236}">
                <a16:creationId xmlns:a16="http://schemas.microsoft.com/office/drawing/2014/main" id="{EBAEC164-D2D9-4D2B-1589-8EC79AF45318}"/>
              </a:ext>
            </a:extLst>
          </p:cNvPr>
          <p:cNvSpPr txBox="1"/>
          <p:nvPr/>
        </p:nvSpPr>
        <p:spPr>
          <a:xfrm>
            <a:off x="9585571" y="2506418"/>
            <a:ext cx="1336429" cy="743136"/>
          </a:xfrm>
          <a:prstGeom prst="rect">
            <a:avLst/>
          </a:prstGeom>
          <a:solidFill>
            <a:schemeClr val="bg1">
              <a:alpha val="6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2000" b="1" dirty="0">
                <a:sym typeface="Calibri"/>
              </a:rPr>
              <a:t>Road</a:t>
            </a:r>
            <a:endParaRPr lang="en" sz="1600" b="1" dirty="0">
              <a:sym typeface="Calibri"/>
            </a:endParaRPr>
          </a:p>
          <a:p>
            <a:pPr algn="ctr"/>
            <a:r>
              <a:rPr lang="en" sz="1600" dirty="0">
                <a:sym typeface="Calibri"/>
              </a:rPr>
              <a:t>(generated)</a:t>
            </a:r>
            <a:endParaRPr sz="1600" dirty="0">
              <a:sym typeface="Calibri"/>
            </a:endParaRPr>
          </a:p>
        </p:txBody>
      </p:sp>
      <p:sp>
        <p:nvSpPr>
          <p:cNvPr id="18" name="Google Shape;92;p18">
            <a:extLst>
              <a:ext uri="{FF2B5EF4-FFF2-40B4-BE49-F238E27FC236}">
                <a16:creationId xmlns:a16="http://schemas.microsoft.com/office/drawing/2014/main" id="{908F9CFB-5F22-3D27-BB41-68AD62624753}"/>
              </a:ext>
            </a:extLst>
          </p:cNvPr>
          <p:cNvSpPr txBox="1"/>
          <p:nvPr/>
        </p:nvSpPr>
        <p:spPr>
          <a:xfrm>
            <a:off x="9585570" y="5073464"/>
            <a:ext cx="1336429" cy="743136"/>
          </a:xfrm>
          <a:prstGeom prst="rect">
            <a:avLst/>
          </a:prstGeom>
          <a:solidFill>
            <a:schemeClr val="bg1">
              <a:alpha val="6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2000" b="1" dirty="0">
                <a:sym typeface="Calibri"/>
              </a:rPr>
              <a:t>Block</a:t>
            </a:r>
            <a:endParaRPr lang="en" sz="1600" b="1" dirty="0">
              <a:sym typeface="Calibri"/>
            </a:endParaRPr>
          </a:p>
          <a:p>
            <a:pPr algn="ctr"/>
            <a:r>
              <a:rPr lang="en" sz="1600" dirty="0">
                <a:sym typeface="Calibri"/>
              </a:rPr>
              <a:t>(generated)</a:t>
            </a:r>
            <a:endParaRPr sz="1600" dirty="0">
              <a:sym typeface="Calibri"/>
            </a:endParaRPr>
          </a:p>
        </p:txBody>
      </p:sp>
    </p:spTree>
    <p:extLst>
      <p:ext uri="{BB962C8B-B14F-4D97-AF65-F5344CB8AC3E}">
        <p14:creationId xmlns:p14="http://schemas.microsoft.com/office/powerpoint/2010/main" val="294334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0257-2341-7B41-128A-7440D52169BE}"/>
              </a:ext>
            </a:extLst>
          </p:cNvPr>
          <p:cNvSpPr>
            <a:spLocks noGrp="1"/>
          </p:cNvSpPr>
          <p:nvPr>
            <p:ph type="title"/>
          </p:nvPr>
        </p:nvSpPr>
        <p:spPr>
          <a:xfrm>
            <a:off x="838200" y="365125"/>
            <a:ext cx="10515600"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Remaining Steps (Phase 3)</a:t>
            </a:r>
          </a:p>
        </p:txBody>
      </p:sp>
      <p:sp>
        <p:nvSpPr>
          <p:cNvPr id="3" name="Content Placeholder 2">
            <a:extLst>
              <a:ext uri="{FF2B5EF4-FFF2-40B4-BE49-F238E27FC236}">
                <a16:creationId xmlns:a16="http://schemas.microsoft.com/office/drawing/2014/main" id="{8AA594AE-D156-6FB3-B1ED-5AEAF231541E}"/>
              </a:ext>
            </a:extLst>
          </p:cNvPr>
          <p:cNvSpPr>
            <a:spLocks noGrp="1"/>
          </p:cNvSpPr>
          <p:nvPr>
            <p:ph sz="half" idx="1"/>
          </p:nvPr>
        </p:nvSpPr>
        <p:spPr>
          <a:xfrm>
            <a:off x="838200" y="1825625"/>
            <a:ext cx="3371850" cy="4480390"/>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Adding </a:t>
            </a:r>
            <a:r>
              <a:rPr lang="en-US" sz="2400" b="1" dirty="0">
                <a:solidFill>
                  <a:schemeClr val="accent1">
                    <a:lumMod val="50000"/>
                  </a:schemeClr>
                </a:solidFill>
                <a:latin typeface="Century" panose="02040604050505020304" pitchFamily="18" charset="0"/>
              </a:rPr>
              <a:t>more data samples for other artists </a:t>
            </a:r>
            <a:r>
              <a:rPr lang="en-US" sz="2400" dirty="0">
                <a:solidFill>
                  <a:schemeClr val="accent1">
                    <a:lumMod val="50000"/>
                  </a:schemeClr>
                </a:solidFill>
                <a:latin typeface="Century" panose="02040604050505020304" pitchFamily="18" charset="0"/>
              </a:rPr>
              <a:t>(Van-Gogh, Cezanne) </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Development and evaluation of models for the other artist </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Expanding website for other artists and for artist-to-artist transfers based on author’s weights</a:t>
            </a:r>
          </a:p>
        </p:txBody>
      </p:sp>
      <p:sp>
        <p:nvSpPr>
          <p:cNvPr id="17" name="Google Shape;92;p18">
            <a:extLst>
              <a:ext uri="{FF2B5EF4-FFF2-40B4-BE49-F238E27FC236}">
                <a16:creationId xmlns:a16="http://schemas.microsoft.com/office/drawing/2014/main" id="{7FA84481-6B95-1E29-1D67-8D54CD4C2791}"/>
              </a:ext>
            </a:extLst>
          </p:cNvPr>
          <p:cNvSpPr txBox="1"/>
          <p:nvPr/>
        </p:nvSpPr>
        <p:spPr>
          <a:xfrm>
            <a:off x="10456386" y="5246263"/>
            <a:ext cx="1363905" cy="444500"/>
          </a:xfrm>
          <a:prstGeom prst="rect">
            <a:avLst/>
          </a:prstGeom>
          <a:solidFill>
            <a:schemeClr val="bg1">
              <a:alpha val="5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2000" dirty="0">
                <a:sym typeface="Calibri"/>
              </a:rPr>
              <a:t>Ukioyo-e</a:t>
            </a:r>
          </a:p>
        </p:txBody>
      </p:sp>
      <p:sp>
        <p:nvSpPr>
          <p:cNvPr id="18" name="Google Shape;92;p18">
            <a:extLst>
              <a:ext uri="{FF2B5EF4-FFF2-40B4-BE49-F238E27FC236}">
                <a16:creationId xmlns:a16="http://schemas.microsoft.com/office/drawing/2014/main" id="{C86A5921-525C-744F-9980-7436A583EA4B}"/>
              </a:ext>
            </a:extLst>
          </p:cNvPr>
          <p:cNvSpPr txBox="1"/>
          <p:nvPr/>
        </p:nvSpPr>
        <p:spPr>
          <a:xfrm>
            <a:off x="7916581" y="2508598"/>
            <a:ext cx="1512742" cy="414338"/>
          </a:xfrm>
          <a:prstGeom prst="rect">
            <a:avLst/>
          </a:prstGeom>
          <a:solidFill>
            <a:schemeClr val="bg1">
              <a:alpha val="5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2000" dirty="0">
                <a:sym typeface="Calibri"/>
              </a:rPr>
              <a:t>Van Gogh</a:t>
            </a:r>
          </a:p>
        </p:txBody>
      </p:sp>
      <p:pic>
        <p:nvPicPr>
          <p:cNvPr id="4" name="Google Shape;281;p12">
            <a:extLst>
              <a:ext uri="{FF2B5EF4-FFF2-40B4-BE49-F238E27FC236}">
                <a16:creationId xmlns:a16="http://schemas.microsoft.com/office/drawing/2014/main" id="{7429AB66-598D-EF7B-A961-D47DACEF85F6}"/>
              </a:ext>
            </a:extLst>
          </p:cNvPr>
          <p:cNvPicPr preferRelativeResize="0"/>
          <p:nvPr/>
        </p:nvPicPr>
        <p:blipFill>
          <a:blip r:embed="rId3">
            <a:alphaModFix/>
          </a:blip>
          <a:stretch>
            <a:fillRect/>
          </a:stretch>
        </p:blipFill>
        <p:spPr>
          <a:xfrm>
            <a:off x="8353263" y="3747263"/>
            <a:ext cx="1997200" cy="2987350"/>
          </a:xfrm>
          <a:prstGeom prst="rect">
            <a:avLst/>
          </a:prstGeom>
          <a:noFill/>
          <a:ln w="19050">
            <a:solidFill>
              <a:schemeClr val="tx1"/>
            </a:solidFill>
          </a:ln>
        </p:spPr>
      </p:pic>
      <p:pic>
        <p:nvPicPr>
          <p:cNvPr id="5" name="Google Shape;282;p12">
            <a:extLst>
              <a:ext uri="{FF2B5EF4-FFF2-40B4-BE49-F238E27FC236}">
                <a16:creationId xmlns:a16="http://schemas.microsoft.com/office/drawing/2014/main" id="{65814E55-FBD4-D883-889D-853CDE547768}"/>
              </a:ext>
            </a:extLst>
          </p:cNvPr>
          <p:cNvPicPr preferRelativeResize="0"/>
          <p:nvPr/>
        </p:nvPicPr>
        <p:blipFill>
          <a:blip r:embed="rId4">
            <a:alphaModFix/>
          </a:blip>
          <a:stretch>
            <a:fillRect/>
          </a:stretch>
        </p:blipFill>
        <p:spPr>
          <a:xfrm>
            <a:off x="9460024" y="1477739"/>
            <a:ext cx="2629298" cy="2139775"/>
          </a:xfrm>
          <a:prstGeom prst="rect">
            <a:avLst/>
          </a:prstGeom>
          <a:noFill/>
          <a:ln w="19050">
            <a:solidFill>
              <a:schemeClr val="tx1"/>
            </a:solidFill>
          </a:ln>
        </p:spPr>
      </p:pic>
      <p:pic>
        <p:nvPicPr>
          <p:cNvPr id="6" name="Google Shape;283;p12">
            <a:extLst>
              <a:ext uri="{FF2B5EF4-FFF2-40B4-BE49-F238E27FC236}">
                <a16:creationId xmlns:a16="http://schemas.microsoft.com/office/drawing/2014/main" id="{D57A17AA-D4CC-83F4-717F-B059EAB04743}"/>
              </a:ext>
            </a:extLst>
          </p:cNvPr>
          <p:cNvPicPr preferRelativeResize="0"/>
          <p:nvPr/>
        </p:nvPicPr>
        <p:blipFill>
          <a:blip r:embed="rId5">
            <a:alphaModFix/>
          </a:blip>
          <a:stretch>
            <a:fillRect/>
          </a:stretch>
        </p:blipFill>
        <p:spPr>
          <a:xfrm>
            <a:off x="4362450" y="1774313"/>
            <a:ext cx="3462094" cy="2596571"/>
          </a:xfrm>
          <a:prstGeom prst="rect">
            <a:avLst/>
          </a:prstGeom>
          <a:noFill/>
          <a:ln w="19050">
            <a:solidFill>
              <a:schemeClr val="tx1"/>
            </a:solidFill>
          </a:ln>
        </p:spPr>
      </p:pic>
      <p:sp>
        <p:nvSpPr>
          <p:cNvPr id="7" name="Google Shape;92;p18">
            <a:extLst>
              <a:ext uri="{FF2B5EF4-FFF2-40B4-BE49-F238E27FC236}">
                <a16:creationId xmlns:a16="http://schemas.microsoft.com/office/drawing/2014/main" id="{7B13F134-34DC-F5A7-4648-100F2A81051A}"/>
              </a:ext>
            </a:extLst>
          </p:cNvPr>
          <p:cNvSpPr txBox="1"/>
          <p:nvPr/>
        </p:nvSpPr>
        <p:spPr>
          <a:xfrm>
            <a:off x="5255987" y="4447366"/>
            <a:ext cx="1406233" cy="444500"/>
          </a:xfrm>
          <a:prstGeom prst="rect">
            <a:avLst/>
          </a:prstGeom>
          <a:solidFill>
            <a:schemeClr val="bg1">
              <a:alpha val="50000"/>
            </a:schemeClr>
          </a:solidFill>
          <a:effectLst>
            <a:softEdge rad="38100"/>
          </a:effectLst>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8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 sz="2000" dirty="0">
                <a:sym typeface="Calibri"/>
              </a:rPr>
              <a:t>Cezanne</a:t>
            </a:r>
          </a:p>
        </p:txBody>
      </p:sp>
    </p:spTree>
    <p:extLst>
      <p:ext uri="{BB962C8B-B14F-4D97-AF65-F5344CB8AC3E}">
        <p14:creationId xmlns:p14="http://schemas.microsoft.com/office/powerpoint/2010/main" val="639119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A17E-045C-12A0-F09F-87BF8F281937}"/>
              </a:ext>
            </a:extLst>
          </p:cNvPr>
          <p:cNvSpPr>
            <a:spLocks noGrp="1"/>
          </p:cNvSpPr>
          <p:nvPr>
            <p:ph type="title"/>
          </p:nvPr>
        </p:nvSpPr>
        <p:spPr>
          <a:xfrm>
            <a:off x="838200" y="365125"/>
            <a:ext cx="10515600" cy="914400"/>
          </a:xfrm>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References</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11E80027-D563-F823-86C5-02713CF0F6EB}"/>
              </a:ext>
            </a:extLst>
          </p:cNvPr>
          <p:cNvSpPr>
            <a:spLocks noGrp="1"/>
          </p:cNvSpPr>
          <p:nvPr>
            <p:ph idx="1"/>
          </p:nvPr>
        </p:nvSpPr>
        <p:spPr>
          <a:xfrm>
            <a:off x="838200" y="1582310"/>
            <a:ext cx="10515600" cy="5001370"/>
          </a:xfrm>
          <a:solidFill>
            <a:schemeClr val="bg1">
              <a:alpha val="60000"/>
            </a:schemeClr>
          </a:solidFill>
          <a:effectLst>
            <a:softEdge rad="63500"/>
          </a:effectLst>
        </p:spPr>
        <p:txBody>
          <a:bodyPr>
            <a:normAutofit fontScale="77500" lnSpcReduction="20000"/>
          </a:bodyPr>
          <a:lstStyle/>
          <a:p>
            <a:pPr marL="0" lvl="0" indent="0" algn="l" rtl="0">
              <a:lnSpc>
                <a:spcPct val="120000"/>
              </a:lnSpc>
              <a:spcBef>
                <a:spcPts val="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3"/>
              </a:rPr>
              <a:t>Our GitHub Repository</a:t>
            </a:r>
          </a:p>
          <a:p>
            <a:pPr marL="0" lvl="0" indent="0" algn="l" rtl="0">
              <a:lnSpc>
                <a:spcPct val="120000"/>
              </a:lnSpc>
              <a:spcBef>
                <a:spcPts val="0"/>
              </a:spcBef>
              <a:spcAft>
                <a:spcPts val="0"/>
              </a:spcAft>
              <a:buClr>
                <a:schemeClr val="hlink"/>
              </a:buClr>
              <a:buSzPct val="100000"/>
              <a:buNone/>
            </a:pPr>
            <a:endParaRPr lang="en-US" sz="1600" u="sng" dirty="0">
              <a:solidFill>
                <a:schemeClr val="hlink"/>
              </a:solidFill>
              <a:latin typeface="Century"/>
              <a:ea typeface="Century"/>
              <a:cs typeface="Century"/>
              <a:sym typeface="Century"/>
              <a:hlinkClick r:id="rId3"/>
            </a:endParaRPr>
          </a:p>
          <a:p>
            <a:pPr marL="0" lvl="0" indent="0" algn="l" rtl="0">
              <a:lnSpc>
                <a:spcPct val="120000"/>
              </a:lnSpc>
              <a:spcBef>
                <a:spcPts val="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3"/>
              </a:rPr>
              <a:t>I’m Something of a Painter Myself | Kaggle</a:t>
            </a:r>
            <a:endParaRPr lang="en-US" sz="1600" dirty="0">
              <a:latin typeface="Century"/>
              <a:ea typeface="Century"/>
              <a:cs typeface="Century"/>
              <a:sym typeface="Century"/>
            </a:endParaRPr>
          </a:p>
          <a:p>
            <a:pPr marL="0" lvl="0" indent="0" algn="l" rtl="0">
              <a:lnSpc>
                <a:spcPct val="120000"/>
              </a:lnSpc>
              <a:spcBef>
                <a:spcPts val="120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4"/>
              </a:rPr>
              <a:t>CycleGAN: a GAN architecture for learning unpaired image to image transformations (haikutechcenter.com)</a:t>
            </a:r>
            <a:endParaRPr lang="en-US" sz="1600" dirty="0">
              <a:latin typeface="Century"/>
              <a:ea typeface="Century"/>
              <a:cs typeface="Century"/>
              <a:sym typeface="Century"/>
            </a:endParaRPr>
          </a:p>
          <a:p>
            <a:pPr marL="0" lvl="0" indent="0" algn="l" rtl="0">
              <a:lnSpc>
                <a:spcPct val="120000"/>
              </a:lnSpc>
              <a:spcBef>
                <a:spcPts val="120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5"/>
              </a:rPr>
              <a:t>This AI Can Convert Paintings Into Photos and Summer Into Winter | </a:t>
            </a:r>
            <a:r>
              <a:rPr lang="en-US" sz="1600" u="sng" dirty="0" err="1">
                <a:solidFill>
                  <a:schemeClr val="hlink"/>
                </a:solidFill>
                <a:latin typeface="Century"/>
                <a:ea typeface="Century"/>
                <a:cs typeface="Century"/>
                <a:sym typeface="Century"/>
                <a:hlinkClick r:id="rId5"/>
              </a:rPr>
              <a:t>PetaPixel</a:t>
            </a:r>
            <a:endParaRPr lang="en-US" sz="1600" dirty="0">
              <a:latin typeface="Century"/>
              <a:ea typeface="Century"/>
              <a:cs typeface="Century"/>
              <a:sym typeface="Century"/>
            </a:endParaRPr>
          </a:p>
          <a:p>
            <a:pPr marL="0" lvl="0" indent="0" algn="l" rtl="0">
              <a:lnSpc>
                <a:spcPct val="120000"/>
              </a:lnSpc>
              <a:spcBef>
                <a:spcPts val="120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6"/>
              </a:rPr>
              <a:t>Time Wallpaper (73+ images) (getwallpapers.com)</a:t>
            </a:r>
            <a:endParaRPr lang="en-US" sz="1600" dirty="0">
              <a:latin typeface="Century"/>
              <a:ea typeface="Century"/>
              <a:cs typeface="Century"/>
              <a:sym typeface="Century"/>
            </a:endParaRPr>
          </a:p>
          <a:p>
            <a:pPr marL="0" lvl="0" indent="0" algn="l" rtl="0">
              <a:lnSpc>
                <a:spcPct val="120000"/>
              </a:lnSpc>
              <a:spcBef>
                <a:spcPts val="1200"/>
              </a:spcBef>
              <a:spcAft>
                <a:spcPts val="0"/>
              </a:spcAft>
              <a:buClr>
                <a:schemeClr val="hlink"/>
              </a:buClr>
              <a:buSzPct val="100000"/>
              <a:buNone/>
            </a:pPr>
            <a:r>
              <a:rPr lang="en-US" sz="1600" u="sng" dirty="0">
                <a:solidFill>
                  <a:schemeClr val="hlink"/>
                </a:solidFill>
                <a:latin typeface="Century"/>
                <a:ea typeface="Century"/>
                <a:cs typeface="Century"/>
                <a:sym typeface="Century"/>
                <a:hlinkClick r:id="rId7"/>
              </a:rPr>
              <a:t>Van Gogh's Most Famous Paintings (thoughtco.com)</a:t>
            </a:r>
            <a:endParaRPr lang="en-US" sz="1600" u="sng" dirty="0">
              <a:solidFill>
                <a:schemeClr val="hlink"/>
              </a:solidFill>
              <a:latin typeface="Century"/>
              <a:ea typeface="Century"/>
              <a:cs typeface="Century"/>
              <a:sym typeface="Century"/>
              <a:hlinkClick r:id="rId8"/>
            </a:endParaRPr>
          </a:p>
          <a:p>
            <a:pPr marL="0" lvl="0" indent="0" algn="l" rtl="0">
              <a:lnSpc>
                <a:spcPct val="120000"/>
              </a:lnSpc>
              <a:spcBef>
                <a:spcPts val="2400"/>
              </a:spcBef>
              <a:spcAft>
                <a:spcPts val="0"/>
              </a:spcAft>
              <a:buClr>
                <a:schemeClr val="dk1"/>
              </a:buClr>
              <a:buSzPct val="100000"/>
              <a:buNone/>
            </a:pPr>
            <a:r>
              <a:rPr lang="en-US" sz="1600" u="sng" dirty="0">
                <a:solidFill>
                  <a:schemeClr val="hlink"/>
                </a:solidFill>
                <a:latin typeface="Century"/>
                <a:ea typeface="Century"/>
                <a:cs typeface="Century"/>
                <a:sym typeface="Century"/>
                <a:hlinkClick r:id="rId8"/>
              </a:rPr>
              <a:t>Homer Painting</a:t>
            </a:r>
            <a:endParaRPr lang="en-US" sz="1600" dirty="0">
              <a:latin typeface="Century"/>
              <a:ea typeface="Century"/>
              <a:cs typeface="Century"/>
              <a:sym typeface="Century"/>
            </a:endParaRPr>
          </a:p>
          <a:p>
            <a:pPr marL="0" lvl="0" indent="0" algn="l" rtl="0">
              <a:lnSpc>
                <a:spcPct val="120000"/>
              </a:lnSpc>
              <a:spcBef>
                <a:spcPts val="2400"/>
              </a:spcBef>
              <a:spcAft>
                <a:spcPts val="0"/>
              </a:spcAft>
              <a:buClr>
                <a:schemeClr val="dk1"/>
              </a:buClr>
              <a:buSzPct val="100000"/>
              <a:buNone/>
            </a:pPr>
            <a:r>
              <a:rPr lang="en-US" sz="1600" u="sng" dirty="0">
                <a:solidFill>
                  <a:schemeClr val="hlink"/>
                </a:solidFill>
                <a:latin typeface="Century"/>
                <a:ea typeface="Century"/>
                <a:cs typeface="Century"/>
                <a:sym typeface="Century"/>
                <a:hlinkClick r:id="rId9"/>
              </a:rPr>
              <a:t>Van Gogh Painting</a:t>
            </a:r>
            <a:endParaRPr lang="en-US" sz="1600" dirty="0">
              <a:latin typeface="Century"/>
              <a:ea typeface="Century"/>
              <a:cs typeface="Century"/>
              <a:sym typeface="Century"/>
            </a:endParaRPr>
          </a:p>
          <a:p>
            <a:pPr marL="0" lvl="0" indent="0" algn="l" rtl="0">
              <a:lnSpc>
                <a:spcPct val="120000"/>
              </a:lnSpc>
              <a:spcBef>
                <a:spcPts val="2400"/>
              </a:spcBef>
              <a:spcAft>
                <a:spcPts val="0"/>
              </a:spcAft>
              <a:buClr>
                <a:schemeClr val="dk1"/>
              </a:buClr>
              <a:buSzPct val="100000"/>
              <a:buNone/>
            </a:pPr>
            <a:r>
              <a:rPr lang="en-US" sz="1600" u="sng" dirty="0">
                <a:solidFill>
                  <a:schemeClr val="hlink"/>
                </a:solidFill>
                <a:latin typeface="Century"/>
                <a:ea typeface="Century"/>
                <a:cs typeface="Century"/>
                <a:sym typeface="Century"/>
                <a:hlinkClick r:id="rId10"/>
              </a:rPr>
              <a:t>Monet Painting</a:t>
            </a:r>
            <a:endParaRPr lang="en-US" sz="1600" dirty="0">
              <a:latin typeface="Century"/>
              <a:ea typeface="Century"/>
              <a:cs typeface="Century"/>
              <a:sym typeface="Century"/>
            </a:endParaRPr>
          </a:p>
          <a:p>
            <a:pPr marL="0" lvl="0" indent="0" algn="l" rtl="0">
              <a:lnSpc>
                <a:spcPct val="120000"/>
              </a:lnSpc>
              <a:spcBef>
                <a:spcPts val="2400"/>
              </a:spcBef>
              <a:spcAft>
                <a:spcPts val="0"/>
              </a:spcAft>
              <a:buClr>
                <a:schemeClr val="dk1"/>
              </a:buClr>
              <a:buSzPct val="100000"/>
              <a:buNone/>
            </a:pPr>
            <a:r>
              <a:rPr lang="en-US" sz="1600" u="sng" dirty="0">
                <a:solidFill>
                  <a:schemeClr val="hlink"/>
                </a:solidFill>
                <a:latin typeface="Century"/>
                <a:ea typeface="Century"/>
                <a:cs typeface="Century"/>
                <a:sym typeface="Century"/>
                <a:hlinkClick r:id="rId11"/>
              </a:rPr>
              <a:t>Cezanne Painting</a:t>
            </a:r>
            <a:endParaRPr lang="en-US" sz="1600" dirty="0">
              <a:latin typeface="Century"/>
              <a:ea typeface="Century"/>
              <a:cs typeface="Century"/>
              <a:sym typeface="Century"/>
            </a:endParaRPr>
          </a:p>
          <a:p>
            <a:pPr marL="0" lvl="0" indent="0" algn="l" rtl="0">
              <a:lnSpc>
                <a:spcPct val="120000"/>
              </a:lnSpc>
              <a:spcBef>
                <a:spcPts val="2400"/>
              </a:spcBef>
              <a:spcAft>
                <a:spcPts val="0"/>
              </a:spcAft>
              <a:buClr>
                <a:schemeClr val="dk1"/>
              </a:buClr>
              <a:buSzPct val="100000"/>
              <a:buNone/>
            </a:pPr>
            <a:r>
              <a:rPr lang="en-US" sz="1600" u="sng" dirty="0">
                <a:solidFill>
                  <a:schemeClr val="hlink"/>
                </a:solidFill>
                <a:latin typeface="Century"/>
                <a:ea typeface="Century"/>
                <a:cs typeface="Century"/>
                <a:sym typeface="Century"/>
                <a:hlinkClick r:id="rId12"/>
              </a:rPr>
              <a:t>FID Explaine</a:t>
            </a:r>
            <a:r>
              <a:rPr lang="en-US" sz="1600" u="sng" dirty="0">
                <a:solidFill>
                  <a:schemeClr val="hlink"/>
                </a:solidFill>
                <a:latin typeface="Century"/>
                <a:ea typeface="Century"/>
                <a:cs typeface="Century"/>
                <a:sym typeface="Century"/>
                <a:hlinkClick r:id="rId12"/>
              </a:rPr>
              <a:t>d</a:t>
            </a:r>
            <a:endParaRPr lang="en-US" sz="1600" dirty="0">
              <a:latin typeface="Century"/>
              <a:ea typeface="Century"/>
              <a:cs typeface="Century"/>
              <a:sym typeface="Century"/>
            </a:endParaRPr>
          </a:p>
          <a:p>
            <a:pPr marL="0" lvl="0" indent="0" algn="l" rtl="0">
              <a:lnSpc>
                <a:spcPct val="120000"/>
              </a:lnSpc>
              <a:spcBef>
                <a:spcPts val="2400"/>
              </a:spcBef>
              <a:spcAft>
                <a:spcPts val="0"/>
              </a:spcAft>
              <a:buClr>
                <a:schemeClr val="dk1"/>
              </a:buClr>
              <a:buSzPct val="145454"/>
              <a:buNone/>
            </a:pPr>
            <a:r>
              <a:rPr lang="en-US" sz="1500" u="sng" dirty="0">
                <a:solidFill>
                  <a:schemeClr val="hlink"/>
                </a:solidFill>
                <a:latin typeface="Century" panose="02040604050505020304" pitchFamily="18" charset="0"/>
                <a:ea typeface="Arial"/>
                <a:cs typeface="Arial"/>
                <a:sym typeface="Arial"/>
                <a:hlinkClick r:id="rId13"/>
              </a:rPr>
              <a:t>Lot - Various Ukiyo-e Artists (Japanese 18th-Early 19th Century) Actors: Seven Woodblock Prints The... (weschlers.com)</a:t>
            </a:r>
            <a:endParaRPr lang="en-US" sz="1500" u="sng" dirty="0">
              <a:solidFill>
                <a:schemeClr val="hlink"/>
              </a:solidFill>
              <a:latin typeface="Century" panose="02040604050505020304" pitchFamily="18" charset="0"/>
              <a:ea typeface="Arial"/>
              <a:cs typeface="Arial"/>
              <a:sym typeface="Arial"/>
            </a:endParaRPr>
          </a:p>
        </p:txBody>
      </p:sp>
    </p:spTree>
    <p:extLst>
      <p:ext uri="{BB962C8B-B14F-4D97-AF65-F5344CB8AC3E}">
        <p14:creationId xmlns:p14="http://schemas.microsoft.com/office/powerpoint/2010/main" val="257779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B7A-DE35-918C-EBDE-DCDADB5E260C}"/>
              </a:ext>
            </a:extLst>
          </p:cNvPr>
          <p:cNvSpPr>
            <a:spLocks noGrp="1"/>
          </p:cNvSpPr>
          <p:nvPr>
            <p:ph type="title"/>
          </p:nvPr>
        </p:nvSpPr>
        <p:spPr>
          <a:xfrm>
            <a:off x="838200" y="365125"/>
            <a:ext cx="10515600" cy="914400"/>
          </a:xfrm>
          <a:solidFill>
            <a:schemeClr val="bg1">
              <a:alpha val="50000"/>
            </a:schemeClr>
          </a:solidFill>
          <a:effectLst>
            <a:softEdge rad="63500"/>
          </a:effectLst>
        </p:spPr>
        <p:txBody>
          <a:bodyP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Data Acquisition (Recap)</a:t>
            </a:r>
          </a:p>
        </p:txBody>
      </p:sp>
      <p:sp>
        <p:nvSpPr>
          <p:cNvPr id="3" name="Content Placeholder 2">
            <a:extLst>
              <a:ext uri="{FF2B5EF4-FFF2-40B4-BE49-F238E27FC236}">
                <a16:creationId xmlns:a16="http://schemas.microsoft.com/office/drawing/2014/main" id="{128F013D-AE85-3E70-5263-9EDA8834AF04}"/>
              </a:ext>
            </a:extLst>
          </p:cNvPr>
          <p:cNvSpPr>
            <a:spLocks noGrp="1"/>
          </p:cNvSpPr>
          <p:nvPr>
            <p:ph idx="1"/>
          </p:nvPr>
        </p:nvSpPr>
        <p:spPr>
          <a:xfrm>
            <a:off x="838200" y="1478943"/>
            <a:ext cx="10515600" cy="2253855"/>
          </a:xfrm>
          <a:solidFill>
            <a:schemeClr val="bg1">
              <a:alpha val="60000"/>
            </a:schemeClr>
          </a:solidFill>
          <a:effectLst>
            <a:softEdge rad="63500"/>
          </a:effectLst>
        </p:spPr>
        <p:txBody>
          <a:bodyPr>
            <a:normAutofit fontScale="92500"/>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Both the photos and the Monet data was given to us in files from Kaggle</a:t>
            </a:r>
          </a:p>
          <a:p>
            <a:pPr lvl="1">
              <a:buFont typeface="Wingdings" panose="05000000000000000000" pitchFamily="2" charset="2"/>
              <a:buChar char="§"/>
            </a:pPr>
            <a:r>
              <a:rPr lang="en-US" sz="2000" b="1" dirty="0">
                <a:solidFill>
                  <a:schemeClr val="accent1">
                    <a:lumMod val="50000"/>
                  </a:schemeClr>
                </a:solidFill>
                <a:latin typeface="Century" panose="02040604050505020304" pitchFamily="18" charset="0"/>
              </a:rPr>
              <a:t>300 Monet paintings </a:t>
            </a:r>
            <a:r>
              <a:rPr lang="en-US" sz="2000" dirty="0">
                <a:solidFill>
                  <a:schemeClr val="accent1">
                    <a:lumMod val="50000"/>
                  </a:schemeClr>
                </a:solidFill>
                <a:latin typeface="Century" panose="02040604050505020304" pitchFamily="18" charset="0"/>
              </a:rPr>
              <a:t>sized 256x256 in JPEG and TFRecord formats</a:t>
            </a:r>
          </a:p>
          <a:p>
            <a:pPr lvl="1">
              <a:buFont typeface="Wingdings" panose="05000000000000000000" pitchFamily="2" charset="2"/>
              <a:buChar char="§"/>
            </a:pPr>
            <a:r>
              <a:rPr lang="en-US" sz="2000" b="1" dirty="0">
                <a:solidFill>
                  <a:schemeClr val="accent1">
                    <a:lumMod val="50000"/>
                  </a:schemeClr>
                </a:solidFill>
                <a:latin typeface="Century" panose="02040604050505020304" pitchFamily="18" charset="0"/>
              </a:rPr>
              <a:t>7028 photos</a:t>
            </a:r>
            <a:r>
              <a:rPr lang="en-US" sz="2000" dirty="0">
                <a:solidFill>
                  <a:schemeClr val="accent1">
                    <a:lumMod val="50000"/>
                  </a:schemeClr>
                </a:solidFill>
                <a:latin typeface="Century" panose="02040604050505020304" pitchFamily="18" charset="0"/>
              </a:rPr>
              <a:t> sized 256x256 in JPEG and TFRecord formats</a:t>
            </a:r>
          </a:p>
          <a:p>
            <a:pPr lvl="1">
              <a:buFont typeface="Wingdings" panose="05000000000000000000" pitchFamily="2" charset="2"/>
              <a:buChar char="§"/>
            </a:pPr>
            <a:r>
              <a:rPr lang="en-US" sz="2000" dirty="0">
                <a:solidFill>
                  <a:schemeClr val="accent1">
                    <a:lumMod val="50000"/>
                  </a:schemeClr>
                </a:solidFill>
                <a:latin typeface="Century" panose="02040604050505020304" pitchFamily="18" charset="0"/>
              </a:rPr>
              <a:t>Size: 385.87 MB</a:t>
            </a:r>
          </a:p>
          <a:p>
            <a:pPr>
              <a:buFont typeface="Wingdings" panose="05000000000000000000" pitchFamily="2" charset="2"/>
              <a:buChar char="§"/>
            </a:pPr>
            <a:r>
              <a:rPr lang="en-US" sz="2400" b="1" dirty="0">
                <a:solidFill>
                  <a:schemeClr val="accent1">
                    <a:lumMod val="50000"/>
                  </a:schemeClr>
                </a:solidFill>
                <a:latin typeface="Century" panose="02040604050505020304" pitchFamily="18" charset="0"/>
              </a:rPr>
              <a:t>Project Focus</a:t>
            </a:r>
            <a:r>
              <a:rPr lang="en-US" sz="2400" dirty="0">
                <a:solidFill>
                  <a:schemeClr val="accent1">
                    <a:lumMod val="50000"/>
                  </a:schemeClr>
                </a:solidFill>
                <a:latin typeface="Century" panose="02040604050505020304" pitchFamily="18" charset="0"/>
              </a:rPr>
              <a:t>: modeling and architectures of modern data science techniques</a:t>
            </a:r>
          </a:p>
          <a:p>
            <a:pPr marL="0" indent="0">
              <a:buNone/>
            </a:pPr>
            <a:r>
              <a:rPr lang="en-US" sz="2400" dirty="0">
                <a:solidFill>
                  <a:schemeClr val="accent1">
                    <a:lumMod val="50000"/>
                  </a:schemeClr>
                </a:solidFill>
                <a:latin typeface="Century" panose="02040604050505020304" pitchFamily="18" charset="0"/>
              </a:rPr>
              <a:t>   (rather than the data acquisition)</a:t>
            </a:r>
          </a:p>
        </p:txBody>
      </p:sp>
      <p:pic>
        <p:nvPicPr>
          <p:cNvPr id="4" name="Google Shape;69;p15">
            <a:extLst>
              <a:ext uri="{FF2B5EF4-FFF2-40B4-BE49-F238E27FC236}">
                <a16:creationId xmlns:a16="http://schemas.microsoft.com/office/drawing/2014/main" id="{4F0BCBF4-F935-A339-CA4D-D37AAC55DC66}"/>
              </a:ext>
            </a:extLst>
          </p:cNvPr>
          <p:cNvPicPr preferRelativeResize="0"/>
          <p:nvPr/>
        </p:nvPicPr>
        <p:blipFill>
          <a:blip r:embed="rId3">
            <a:alphaModFix/>
          </a:blip>
          <a:stretch>
            <a:fillRect/>
          </a:stretch>
        </p:blipFill>
        <p:spPr>
          <a:xfrm>
            <a:off x="2642278" y="3801917"/>
            <a:ext cx="2609942" cy="2609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oogle Shape;70;p15">
            <a:extLst>
              <a:ext uri="{FF2B5EF4-FFF2-40B4-BE49-F238E27FC236}">
                <a16:creationId xmlns:a16="http://schemas.microsoft.com/office/drawing/2014/main" id="{C114219D-CC58-1F58-6FF5-74E299E428CD}"/>
              </a:ext>
            </a:extLst>
          </p:cNvPr>
          <p:cNvPicPr preferRelativeResize="0"/>
          <p:nvPr/>
        </p:nvPicPr>
        <p:blipFill>
          <a:blip r:embed="rId4">
            <a:alphaModFix/>
          </a:blip>
          <a:stretch>
            <a:fillRect/>
          </a:stretch>
        </p:blipFill>
        <p:spPr>
          <a:xfrm>
            <a:off x="7157322" y="3801917"/>
            <a:ext cx="2609942" cy="2609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71;p15">
            <a:extLst>
              <a:ext uri="{FF2B5EF4-FFF2-40B4-BE49-F238E27FC236}">
                <a16:creationId xmlns:a16="http://schemas.microsoft.com/office/drawing/2014/main" id="{E380E51C-2845-B03B-BA6E-D78923C3CCE4}"/>
              </a:ext>
            </a:extLst>
          </p:cNvPr>
          <p:cNvSpPr txBox="1"/>
          <p:nvPr/>
        </p:nvSpPr>
        <p:spPr>
          <a:xfrm>
            <a:off x="2793941" y="6452140"/>
            <a:ext cx="2346401" cy="384048"/>
          </a:xfrm>
          <a:prstGeom prst="rect">
            <a:avLst/>
          </a:prstGeom>
          <a:solidFill>
            <a:schemeClr val="bg1">
              <a:alpha val="5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dirty="0"/>
              <a:t>Monet Example</a:t>
            </a:r>
            <a:endParaRPr dirty="0"/>
          </a:p>
        </p:txBody>
      </p:sp>
      <p:sp>
        <p:nvSpPr>
          <p:cNvPr id="7" name="Google Shape;72;p15">
            <a:extLst>
              <a:ext uri="{FF2B5EF4-FFF2-40B4-BE49-F238E27FC236}">
                <a16:creationId xmlns:a16="http://schemas.microsoft.com/office/drawing/2014/main" id="{649BC4BD-63EC-1165-D1F9-ABD5046FADEF}"/>
              </a:ext>
            </a:extLst>
          </p:cNvPr>
          <p:cNvSpPr txBox="1"/>
          <p:nvPr/>
        </p:nvSpPr>
        <p:spPr>
          <a:xfrm>
            <a:off x="7374863" y="6431254"/>
            <a:ext cx="2174859" cy="384048"/>
          </a:xfrm>
          <a:prstGeom prst="rect">
            <a:avLst/>
          </a:prstGeom>
          <a:solidFill>
            <a:schemeClr val="bg1">
              <a:alpha val="5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20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dirty="0"/>
              <a:t>Photo Example</a:t>
            </a:r>
            <a:endParaRPr dirty="0"/>
          </a:p>
        </p:txBody>
      </p:sp>
    </p:spTree>
    <p:extLst>
      <p:ext uri="{BB962C8B-B14F-4D97-AF65-F5344CB8AC3E}">
        <p14:creationId xmlns:p14="http://schemas.microsoft.com/office/powerpoint/2010/main" val="133345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3A20-9B40-9CAF-2AA8-EC0EDC065C19}"/>
              </a:ext>
            </a:extLst>
          </p:cNvPr>
          <p:cNvSpPr>
            <a:spLocks noGrp="1"/>
          </p:cNvSpPr>
          <p:nvPr>
            <p:ph type="title"/>
          </p:nvPr>
        </p:nvSpPr>
        <p:spPr>
          <a:xfrm>
            <a:off x="838199" y="291090"/>
            <a:ext cx="10515599"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a:solidFill>
                  <a:schemeClr val="accent1">
                    <a:lumMod val="50000"/>
                  </a:schemeClr>
                </a:solidFill>
                <a:latin typeface="Lucida Calligraphy" panose="03010101010101010101" pitchFamily="66" charset="0"/>
                <a:cs typeface="Cavolini" panose="020B0502040204020203" pitchFamily="66" charset="0"/>
              </a:rPr>
              <a:t>GAN Description (Recap)</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pic>
        <p:nvPicPr>
          <p:cNvPr id="4" name="Google Shape;121;g1f9bd7b808d_0_49">
            <a:extLst>
              <a:ext uri="{FF2B5EF4-FFF2-40B4-BE49-F238E27FC236}">
                <a16:creationId xmlns:a16="http://schemas.microsoft.com/office/drawing/2014/main" id="{9E872D35-FE09-F523-07C3-FA32103E14FA}"/>
              </a:ext>
            </a:extLst>
          </p:cNvPr>
          <p:cNvPicPr preferRelativeResize="0"/>
          <p:nvPr/>
        </p:nvPicPr>
        <p:blipFill>
          <a:blip r:embed="rId3">
            <a:alphaModFix/>
          </a:blip>
          <a:stretch>
            <a:fillRect/>
          </a:stretch>
        </p:blipFill>
        <p:spPr>
          <a:xfrm>
            <a:off x="927746" y="1494884"/>
            <a:ext cx="10347133" cy="4987559"/>
          </a:xfrm>
          <a:prstGeom prst="rect">
            <a:avLst/>
          </a:prstGeom>
          <a:noFill/>
          <a:ln w="38100" cap="flat" cmpd="sng">
            <a:solidFill>
              <a:srgbClr val="000000"/>
            </a:solidFill>
            <a:prstDash val="solid"/>
            <a:miter lim="8000"/>
            <a:headEnd type="none" w="sm" len="sm"/>
            <a:tailEnd type="none" w="sm" len="sm"/>
          </a:ln>
        </p:spPr>
      </p:pic>
    </p:spTree>
    <p:extLst>
      <p:ext uri="{BB962C8B-B14F-4D97-AF65-F5344CB8AC3E}">
        <p14:creationId xmlns:p14="http://schemas.microsoft.com/office/powerpoint/2010/main" val="341777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3A20-9B40-9CAF-2AA8-EC0EDC065C19}"/>
              </a:ext>
            </a:extLst>
          </p:cNvPr>
          <p:cNvSpPr>
            <a:spLocks noGrp="1"/>
          </p:cNvSpPr>
          <p:nvPr>
            <p:ph type="title"/>
          </p:nvPr>
        </p:nvSpPr>
        <p:spPr>
          <a:xfrm>
            <a:off x="838199" y="291090"/>
            <a:ext cx="10515599" cy="914400"/>
          </a:xfrm>
          <a:solidFill>
            <a:schemeClr val="bg1">
              <a:alpha val="50000"/>
            </a:schemeClr>
          </a:solidFill>
          <a:effectLst>
            <a:softEdge rad="63500"/>
          </a:effectLst>
        </p:spPr>
        <p:txBody>
          <a:bodyPr vert="horz" lIns="91440" tIns="45720" rIns="91440" bIns="45720" rtlCol="0" anchor="ctr">
            <a:normAutofit/>
          </a:bodyPr>
          <a:lstStyle/>
          <a:p>
            <a:pPr algn="ctr"/>
            <a:r>
              <a:rPr lang="en-US" sz="4000" b="1" dirty="0">
                <a:solidFill>
                  <a:schemeClr val="accent1">
                    <a:lumMod val="50000"/>
                  </a:schemeClr>
                </a:solidFill>
                <a:latin typeface="Lucida Calligraphy" panose="03010101010101010101" pitchFamily="66" charset="0"/>
                <a:cs typeface="Cavolini" panose="020B0502040204020203" pitchFamily="66" charset="0"/>
              </a:rPr>
              <a:t>CycleGAN Description (Recap)</a:t>
            </a:r>
          </a:p>
        </p:txBody>
      </p:sp>
      <p:pic>
        <p:nvPicPr>
          <p:cNvPr id="3" name="Google Shape;78;p16" descr="Timeline&#10;&#10;Description automatically generated with medium confidence">
            <a:extLst>
              <a:ext uri="{FF2B5EF4-FFF2-40B4-BE49-F238E27FC236}">
                <a16:creationId xmlns:a16="http://schemas.microsoft.com/office/drawing/2014/main" id="{F9A0A388-094C-40B8-98AA-C7B2448620BC}"/>
              </a:ext>
            </a:extLst>
          </p:cNvPr>
          <p:cNvPicPr preferRelativeResize="0"/>
          <p:nvPr/>
        </p:nvPicPr>
        <p:blipFill>
          <a:blip r:embed="rId3"/>
          <a:stretch>
            <a:fillRect/>
          </a:stretch>
        </p:blipFill>
        <p:spPr>
          <a:xfrm>
            <a:off x="966558" y="1442381"/>
            <a:ext cx="10258879" cy="5196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75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a:solidFill>
                  <a:schemeClr val="accent1">
                    <a:lumMod val="50000"/>
                  </a:schemeClr>
                </a:solidFill>
                <a:latin typeface="Lucida Calligraphy" panose="03010101010101010101" pitchFamily="66" charset="0"/>
                <a:cs typeface="Cavolini" panose="020B0502040204020203" pitchFamily="66" charset="0"/>
              </a:rPr>
              <a:t>New Work Overview</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838200" y="1825625"/>
            <a:ext cx="5411525" cy="4351338"/>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Exploratory Data Analysis</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Adjusted model parameters (steps per epoch, batch size)</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Data Augmentation</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Adjusted generator loss function to include label smoothing</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Built website skeleton </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Implemented FID score on Kaggle</a:t>
            </a:r>
          </a:p>
        </p:txBody>
      </p:sp>
      <p:pic>
        <p:nvPicPr>
          <p:cNvPr id="1026" name="Picture 2" descr="Exploratory analysis - Free business and finance icons">
            <a:extLst>
              <a:ext uri="{FF2B5EF4-FFF2-40B4-BE49-F238E27FC236}">
                <a16:creationId xmlns:a16="http://schemas.microsoft.com/office/drawing/2014/main" id="{DDD3A933-07B4-D8E6-9535-FA2D56B26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14" y="1825625"/>
            <a:ext cx="2166711" cy="2166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F50FB39-2568-C550-E82D-7EAF44C2106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9353" y1="14763" x2="19615" y2="30714"/>
                        <a14:foregroundMark x1="19615" y1="30714" x2="14615" y2="49286"/>
                        <a14:foregroundMark x1="14615" y1="49286" x2="26154" y2="67857"/>
                        <a14:foregroundMark x1="26154" y1="67857" x2="56923" y2="76786"/>
                        <a14:foregroundMark x1="56923" y1="76786" x2="78846" y2="62857"/>
                        <a14:foregroundMark x1="78846" y1="62857" x2="82308" y2="37857"/>
                        <a14:foregroundMark x1="82308" y1="37857" x2="66154" y2="18929"/>
                        <a14:foregroundMark x1="47710" y1="12143" x2="46788" y2="11804"/>
                        <a14:foregroundMark x1="48426" y1="12406" x2="47710" y2="12143"/>
                        <a14:foregroundMark x1="48680" y1="12500" x2="48483" y2="12427"/>
                        <a14:foregroundMark x1="66154" y1="18929" x2="48680" y2="12500"/>
                        <a14:foregroundMark x1="37308" y1="31429" x2="37308" y2="31429"/>
                        <a14:foregroundMark x1="37692" y1="31071" x2="31538" y2="53929"/>
                        <a14:foregroundMark x1="31538" y1="53929" x2="49615" y2="66429"/>
                        <a14:foregroundMark x1="49615" y1="66429" x2="66538" y2="56071"/>
                        <a14:foregroundMark x1="66538" y1="56071" x2="58077" y2="36071"/>
                        <a14:foregroundMark x1="58077" y1="36071" x2="35769" y2="35714"/>
                        <a14:foregroundMark x1="35769" y1="35714" x2="30385" y2="39643"/>
                        <a14:foregroundMark x1="54443" y1="28162" x2="33077" y2="36429"/>
                        <a14:foregroundMark x1="55195" y1="27871" x2="54473" y2="28150"/>
                        <a14:foregroundMark x1="33077" y1="36429" x2="35769" y2="61786"/>
                        <a14:foregroundMark x1="35769" y1="61786" x2="64231" y2="53571"/>
                        <a14:foregroundMark x1="64231" y1="53571" x2="64231" y2="32857"/>
                        <a14:foregroundMark x1="64231" y1="32857" x2="43462" y2="30000"/>
                        <a14:foregroundMark x1="28077" y1="43214" x2="28077" y2="43214"/>
                        <a14:foregroundMark x1="37308" y1="43929" x2="37308" y2="43929"/>
                        <a14:foregroundMark x1="36154" y1="50357" x2="36154" y2="50357"/>
                        <a14:foregroundMark x1="51538" y1="54643" x2="51538" y2="54643"/>
                        <a14:foregroundMark x1="51154" y1="52857" x2="51154" y2="52857"/>
                        <a14:foregroundMark x1="50769" y1="52143" x2="50769" y2="52143"/>
                        <a14:foregroundMark x1="49615" y1="50000" x2="49615" y2="50000"/>
                        <a14:foregroundMark x1="67308" y1="36429" x2="67308" y2="36429"/>
                        <a14:foregroundMark x1="68462" y1="45357" x2="68462" y2="45357"/>
                        <a14:foregroundMark x1="69615" y1="45714" x2="69615" y2="45714"/>
                        <a14:foregroundMark x1="71154" y1="45357" x2="71154" y2="45357"/>
                        <a14:foregroundMark x1="50000" y1="42857" x2="50000" y2="42857"/>
                        <a14:foregroundMark x1="38077" y1="52143" x2="38077" y2="52143"/>
                        <a14:foregroundMark x1="61538" y1="62143" x2="61538" y2="62143"/>
                        <a14:foregroundMark x1="68846" y1="52143" x2="68846" y2="52143"/>
                        <a14:backgroundMark x1="43077" y1="12143" x2="43077" y2="12143"/>
                        <a14:backgroundMark x1="46923" y1="12500" x2="46923" y2="12500"/>
                        <a14:backgroundMark x1="47308" y1="12500" x2="38462" y2="13571"/>
                        <a14:backgroundMark x1="48462" y1="12500" x2="47692" y2="10357"/>
                        <a14:backgroundMark x1="46923" y1="10357" x2="46923" y2="10357"/>
                        <a14:backgroundMark x1="46923" y1="11429" x2="46923" y2="11429"/>
                      </a14:backgroundRemoval>
                    </a14:imgEffect>
                  </a14:imgLayer>
                </a14:imgProps>
              </a:ext>
            </a:extLst>
          </a:blip>
          <a:srcRect l="10737" t="10725" r="10853" b="16314"/>
          <a:stretch/>
        </p:blipFill>
        <p:spPr>
          <a:xfrm>
            <a:off x="6608082" y="4226752"/>
            <a:ext cx="1530350" cy="1533525"/>
          </a:xfrm>
          <a:prstGeom prst="rect">
            <a:avLst/>
          </a:prstGeom>
        </p:spPr>
      </p:pic>
      <p:pic>
        <p:nvPicPr>
          <p:cNvPr id="6" name="Picture 5" descr="Icon&#10;&#10;Description automatically generated">
            <a:extLst>
              <a:ext uri="{FF2B5EF4-FFF2-40B4-BE49-F238E27FC236}">
                <a16:creationId xmlns:a16="http://schemas.microsoft.com/office/drawing/2014/main" id="{B3D33D76-6868-8573-16FE-2F48446DBAF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5556" l="3056" r="95278">
                        <a14:foregroundMark x1="32222" y1="8889" x2="32222" y2="8889"/>
                        <a14:foregroundMark x1="27222" y1="36389" x2="27222" y2="36389"/>
                        <a14:foregroundMark x1="27222" y1="51667" x2="27222" y2="51667"/>
                        <a14:foregroundMark x1="31389" y1="52500" x2="31389" y2="52500"/>
                        <a14:foregroundMark x1="31111" y1="26944" x2="31111" y2="26944"/>
                        <a14:foregroundMark x1="69722" y1="33611" x2="69722" y2="33611"/>
                        <a14:foregroundMark x1="70556" y1="68611" x2="70556" y2="68611"/>
                        <a14:foregroundMark x1="91667" y1="61667" x2="91667" y2="61667"/>
                        <a14:foregroundMark x1="87222" y1="37778" x2="87222" y2="37778"/>
                        <a14:foregroundMark x1="83611" y1="23889" x2="83611" y2="23889"/>
                        <a14:foregroundMark x1="83611" y1="23889" x2="83611" y2="25833"/>
                        <a14:foregroundMark x1="82778" y1="42222" x2="82778" y2="51389"/>
                        <a14:foregroundMark x1="82778" y1="71667" x2="85000" y2="52500"/>
                        <a14:foregroundMark x1="85000" y1="52500" x2="83889" y2="49444"/>
                        <a14:foregroundMark x1="85556" y1="18611" x2="57778" y2="6389"/>
                        <a14:foregroundMark x1="57778" y1="6389" x2="42500" y2="6111"/>
                        <a14:foregroundMark x1="42500" y1="6111" x2="16944" y2="25278"/>
                        <a14:foregroundMark x1="16944" y1="25278" x2="8056" y2="42500"/>
                        <a14:foregroundMark x1="8056" y1="42500" x2="8889" y2="70000"/>
                        <a14:foregroundMark x1="8889" y1="70000" x2="20000" y2="83889"/>
                        <a14:foregroundMark x1="20000" y1="83889" x2="59444" y2="88889"/>
                        <a14:foregroundMark x1="59444" y1="88889" x2="79722" y2="83889"/>
                        <a14:foregroundMark x1="79722" y1="83889" x2="90556" y2="70000"/>
                        <a14:foregroundMark x1="90556" y1="70000" x2="95278" y2="50833"/>
                        <a14:foregroundMark x1="95278" y1="50833" x2="78611" y2="16944"/>
                        <a14:foregroundMark x1="78611" y1="16944" x2="75833" y2="13611"/>
                        <a14:foregroundMark x1="52778" y1="2778" x2="52778" y2="2778"/>
                        <a14:foregroundMark x1="3333" y1="50000" x2="3333" y2="50000"/>
                        <a14:foregroundMark x1="43333" y1="95556" x2="43333" y2="95556"/>
                        <a14:foregroundMark x1="30556" y1="58333" x2="30556" y2="58333"/>
                        <a14:foregroundMark x1="31944" y1="37778" x2="31944" y2="37778"/>
                        <a14:foregroundMark x1="29722" y1="37778" x2="29722" y2="37778"/>
                        <a14:foregroundMark x1="28333" y1="23889" x2="30278" y2="74722"/>
                        <a14:foregroundMark x1="30278" y1="74722" x2="33056" y2="49444"/>
                        <a14:foregroundMark x1="33056" y1="49444" x2="28611" y2="25000"/>
                        <a14:foregroundMark x1="50000" y1="24444" x2="46944" y2="60556"/>
                        <a14:foregroundMark x1="46944" y1="60556" x2="52222" y2="42222"/>
                        <a14:foregroundMark x1="52222" y1="42222" x2="47778" y2="26944"/>
                        <a14:foregroundMark x1="68056" y1="22500" x2="66944" y2="63611"/>
                        <a14:foregroundMark x1="66944" y1="63611" x2="71944" y2="77222"/>
                        <a14:foregroundMark x1="71944" y1="77222" x2="69167" y2="23889"/>
                        <a14:foregroundMark x1="50556" y1="73611" x2="50556" y2="73611"/>
                        <a14:foregroundMark x1="46944" y1="68056" x2="53056" y2="66944"/>
                        <a14:foregroundMark x1="68056" y1="51944" x2="68056" y2="51944"/>
                        <a14:foregroundMark x1="65278" y1="50278" x2="65278" y2="50278"/>
                        <a14:foregroundMark x1="64444" y1="46111" x2="64444" y2="46111"/>
                      </a14:backgroundRemoval>
                    </a14:imgEffect>
                  </a14:imgLayer>
                </a14:imgProps>
              </a:ext>
              <a:ext uri="{28A0092B-C50C-407E-A947-70E740481C1C}">
                <a14:useLocalDpi xmlns:a14="http://schemas.microsoft.com/office/drawing/2010/main" val="0"/>
              </a:ext>
            </a:extLst>
          </a:blip>
          <a:stretch>
            <a:fillRect/>
          </a:stretch>
        </p:blipFill>
        <p:spPr>
          <a:xfrm>
            <a:off x="9535014" y="2262982"/>
            <a:ext cx="1325564" cy="1325564"/>
          </a:xfrm>
          <a:prstGeom prst="rect">
            <a:avLst/>
          </a:prstGeom>
        </p:spPr>
      </p:pic>
      <p:pic>
        <p:nvPicPr>
          <p:cNvPr id="1030" name="Picture 6" descr="Download HD Web Design Denver - Website Design Icon Png Transparent PNG  Image - NicePNG.com">
            <a:extLst>
              <a:ext uri="{FF2B5EF4-FFF2-40B4-BE49-F238E27FC236}">
                <a16:creationId xmlns:a16="http://schemas.microsoft.com/office/drawing/2014/main" id="{0F1B8BF1-7B9F-5221-C50D-57328D831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6789" y="3932236"/>
            <a:ext cx="2701925" cy="270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909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Shift in Mindset: Application to New Artists</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838200" y="1825625"/>
            <a:ext cx="10428798" cy="4351338"/>
          </a:xfrm>
          <a:solidFill>
            <a:schemeClr val="bg1">
              <a:alpha val="60000"/>
            </a:schemeClr>
          </a:solidFill>
          <a:effectLst>
            <a:softEdge rad="63500"/>
          </a:effectLst>
        </p:spPr>
        <p:txBody>
          <a:bodyPr vert="horz" lIns="91440" tIns="45720" rIns="91440" bIns="45720" rtlCol="0">
            <a:normAutofit/>
          </a:bodyPr>
          <a:lstStyle/>
          <a:p>
            <a:pPr marL="0" indent="0">
              <a:buNone/>
            </a:pPr>
            <a:r>
              <a:rPr lang="en-US" sz="2400" b="1" dirty="0">
                <a:solidFill>
                  <a:schemeClr val="accent1">
                    <a:lumMod val="50000"/>
                  </a:schemeClr>
                </a:solidFill>
                <a:latin typeface="Century" panose="02040604050505020304" pitchFamily="18" charset="0"/>
              </a:rPr>
              <a:t>Shift</a:t>
            </a:r>
            <a:r>
              <a:rPr lang="en-US" sz="2400" dirty="0">
                <a:solidFill>
                  <a:schemeClr val="accent1">
                    <a:lumMod val="50000"/>
                  </a:schemeClr>
                </a:solidFill>
                <a:latin typeface="Century" panose="02040604050505020304" pitchFamily="18" charset="0"/>
              </a:rPr>
              <a:t>: Competition Placement </a:t>
            </a:r>
            <a:r>
              <a:rPr lang="en-US" sz="2400" dirty="0">
                <a:solidFill>
                  <a:schemeClr val="accent1">
                    <a:lumMod val="50000"/>
                  </a:schemeClr>
                </a:solidFill>
                <a:latin typeface="Century" panose="02040604050505020304" pitchFamily="18" charset="0"/>
                <a:sym typeface="Wingdings" panose="05000000000000000000" pitchFamily="2" charset="2"/>
              </a:rPr>
              <a:t> General and Interactive Models for Multiple Artists</a:t>
            </a:r>
            <a:endParaRPr lang="en-US" sz="2400" dirty="0">
              <a:solidFill>
                <a:schemeClr val="accent1">
                  <a:lumMod val="50000"/>
                </a:schemeClr>
              </a:solidFill>
              <a:latin typeface="Century" panose="02040604050505020304" pitchFamily="18" charset="0"/>
            </a:endParaRP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Now make full use of </a:t>
            </a:r>
            <a:r>
              <a:rPr lang="en-US" sz="2400" b="1" dirty="0">
                <a:solidFill>
                  <a:schemeClr val="accent1">
                    <a:lumMod val="50000"/>
                  </a:schemeClr>
                </a:solidFill>
                <a:latin typeface="Century" panose="02040604050505020304" pitchFamily="18" charset="0"/>
              </a:rPr>
              <a:t>all training data </a:t>
            </a:r>
            <a:r>
              <a:rPr lang="en-US" sz="2400" dirty="0">
                <a:solidFill>
                  <a:schemeClr val="accent1">
                    <a:lumMod val="50000"/>
                  </a:schemeClr>
                </a:solidFill>
                <a:latin typeface="Century" panose="02040604050505020304" pitchFamily="18" charset="0"/>
              </a:rPr>
              <a:t>provided by authors</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Gather and use artist data for </a:t>
            </a:r>
            <a:r>
              <a:rPr lang="en-US" sz="2400" b="1" dirty="0">
                <a:solidFill>
                  <a:schemeClr val="accent1">
                    <a:lumMod val="50000"/>
                  </a:schemeClr>
                </a:solidFill>
                <a:latin typeface="Century" panose="02040604050505020304" pitchFamily="18" charset="0"/>
              </a:rPr>
              <a:t>Ukiyo-e-e</a:t>
            </a:r>
            <a:r>
              <a:rPr lang="en-US" sz="2400" dirty="0">
                <a:solidFill>
                  <a:schemeClr val="accent1">
                    <a:lumMod val="50000"/>
                  </a:schemeClr>
                </a:solidFill>
                <a:latin typeface="Century" panose="02040604050505020304" pitchFamily="18" charset="0"/>
              </a:rPr>
              <a:t>, </a:t>
            </a:r>
            <a:r>
              <a:rPr lang="en-US" sz="2400" b="1" dirty="0">
                <a:solidFill>
                  <a:schemeClr val="accent1">
                    <a:lumMod val="50000"/>
                  </a:schemeClr>
                </a:solidFill>
                <a:latin typeface="Century" panose="02040604050505020304" pitchFamily="18" charset="0"/>
              </a:rPr>
              <a:t>Van Gogh</a:t>
            </a:r>
            <a:r>
              <a:rPr lang="en-US" sz="2400" dirty="0">
                <a:solidFill>
                  <a:schemeClr val="accent1">
                    <a:lumMod val="50000"/>
                  </a:schemeClr>
                </a:solidFill>
                <a:latin typeface="Century" panose="02040604050505020304" pitchFamily="18" charset="0"/>
              </a:rPr>
              <a:t>, and </a:t>
            </a:r>
            <a:r>
              <a:rPr lang="en-US" sz="2400" b="1" dirty="0">
                <a:solidFill>
                  <a:schemeClr val="accent1">
                    <a:lumMod val="50000"/>
                  </a:schemeClr>
                </a:solidFill>
                <a:latin typeface="Century" panose="02040604050505020304" pitchFamily="18" charset="0"/>
              </a:rPr>
              <a:t>Cezanne</a:t>
            </a:r>
          </a:p>
          <a:p>
            <a:pPr lvl="1">
              <a:buFont typeface="Wingdings" panose="05000000000000000000" pitchFamily="2" charset="2"/>
              <a:buChar char="§"/>
            </a:pPr>
            <a:r>
              <a:rPr lang="en-US" sz="2000" dirty="0">
                <a:solidFill>
                  <a:schemeClr val="accent1">
                    <a:lumMod val="50000"/>
                  </a:schemeClr>
                </a:solidFill>
                <a:latin typeface="Century" panose="02040604050505020304" pitchFamily="18" charset="0"/>
              </a:rPr>
              <a:t>Transformed into TFREC Format</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Developed standardized train/test split based on CycleGANs’ authors data</a:t>
            </a:r>
          </a:p>
          <a:p>
            <a:pPr lvl="1">
              <a:buFont typeface="Wingdings" panose="05000000000000000000" pitchFamily="2" charset="2"/>
              <a:buChar char="§"/>
            </a:pPr>
            <a:r>
              <a:rPr lang="en-US" sz="2000" dirty="0">
                <a:solidFill>
                  <a:schemeClr val="accent1">
                    <a:lumMod val="50000"/>
                  </a:schemeClr>
                </a:solidFill>
                <a:latin typeface="Century" panose="02040604050505020304" pitchFamily="18" charset="0"/>
              </a:rPr>
              <a:t>10% augmentation to training data and added it to testing data</a:t>
            </a:r>
          </a:p>
          <a:p>
            <a:pPr lvl="1">
              <a:buFont typeface="Wingdings" panose="05000000000000000000" pitchFamily="2" charset="2"/>
              <a:buChar char="§"/>
            </a:pPr>
            <a:r>
              <a:rPr lang="en-US" sz="2000" dirty="0">
                <a:solidFill>
                  <a:schemeClr val="accent1">
                    <a:lumMod val="50000"/>
                  </a:schemeClr>
                </a:solidFill>
                <a:latin typeface="Century" panose="02040604050505020304" pitchFamily="18" charset="0"/>
              </a:rPr>
              <a:t>We </a:t>
            </a:r>
            <a:r>
              <a:rPr lang="en-US" sz="2000" b="1" dirty="0">
                <a:solidFill>
                  <a:schemeClr val="accent1">
                    <a:lumMod val="50000"/>
                  </a:schemeClr>
                </a:solidFill>
                <a:latin typeface="Century" panose="02040604050505020304" pitchFamily="18" charset="0"/>
              </a:rPr>
              <a:t>do not </a:t>
            </a:r>
            <a:r>
              <a:rPr lang="en-US" sz="2000" dirty="0">
                <a:solidFill>
                  <a:schemeClr val="accent1">
                    <a:lumMod val="50000"/>
                  </a:schemeClr>
                </a:solidFill>
                <a:latin typeface="Century" panose="02040604050505020304" pitchFamily="18" charset="0"/>
              </a:rPr>
              <a:t>crop in these new augmentations to reduce pixelation</a:t>
            </a:r>
          </a:p>
        </p:txBody>
      </p:sp>
    </p:spTree>
    <p:extLst>
      <p:ext uri="{BB962C8B-B14F-4D97-AF65-F5344CB8AC3E}">
        <p14:creationId xmlns:p14="http://schemas.microsoft.com/office/powerpoint/2010/main" val="326863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Data Acquisition Changes </a:t>
            </a:r>
            <a:r>
              <a:rPr lang="en" sz="3600" b="1" dirty="0">
                <a:solidFill>
                  <a:schemeClr val="accent1">
                    <a:lumMod val="50000"/>
                  </a:schemeClr>
                </a:solidFill>
                <a:latin typeface="Lucida Calligraphy" panose="03010101010101010101" pitchFamily="66" charset="0"/>
                <a:cs typeface="Cavolini" panose="020B0502040204020203" pitchFamily="66" charset="0"/>
              </a:rPr>
              <a:t>(Competition Specific)</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D5C80D69-8A6F-72FF-2E46-7DDA8748ADBB}"/>
              </a:ext>
            </a:extLst>
          </p:cNvPr>
          <p:cNvSpPr>
            <a:spLocks noGrp="1"/>
          </p:cNvSpPr>
          <p:nvPr>
            <p:ph idx="1"/>
          </p:nvPr>
        </p:nvSpPr>
        <p:spPr>
          <a:xfrm>
            <a:off x="838200" y="1825625"/>
            <a:ext cx="5411525" cy="4351338"/>
          </a:xfrm>
          <a:solidFill>
            <a:schemeClr val="bg1">
              <a:alpha val="60000"/>
            </a:schemeClr>
          </a:solidFill>
          <a:effectLst>
            <a:softEdge rad="63500"/>
          </a:effectLst>
        </p:spPr>
        <p:txBody>
          <a:bodyPr vert="horz" lIns="91440" tIns="45720" rIns="91440" bIns="45720" rtlCol="0">
            <a:normAutofit/>
          </a:bodyPr>
          <a:lstStyle/>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Business/Problem Understanding remains the same</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Most of Data Acquisition process remains the same</a:t>
            </a:r>
          </a:p>
          <a:p>
            <a:pPr>
              <a:buFont typeface="Wingdings" panose="05000000000000000000" pitchFamily="2" charset="2"/>
              <a:buChar char="§"/>
            </a:pPr>
            <a:r>
              <a:rPr lang="en-US" sz="2400" dirty="0">
                <a:solidFill>
                  <a:schemeClr val="accent1">
                    <a:lumMod val="50000"/>
                  </a:schemeClr>
                </a:solidFill>
                <a:latin typeface="Century" panose="02040604050505020304" pitchFamily="18" charset="0"/>
              </a:rPr>
              <a:t>Added data augmentation to our basic model, consisting of crops, flips, and rotations</a:t>
            </a:r>
          </a:p>
        </p:txBody>
      </p:sp>
      <p:pic>
        <p:nvPicPr>
          <p:cNvPr id="4" name="Google Shape;150;g226337f51d4_0_0">
            <a:extLst>
              <a:ext uri="{FF2B5EF4-FFF2-40B4-BE49-F238E27FC236}">
                <a16:creationId xmlns:a16="http://schemas.microsoft.com/office/drawing/2014/main" id="{3E27FBB2-51AB-75C8-797D-3361248EA565}"/>
              </a:ext>
            </a:extLst>
          </p:cNvPr>
          <p:cNvPicPr preferRelativeResize="0"/>
          <p:nvPr/>
        </p:nvPicPr>
        <p:blipFill>
          <a:blip r:embed="rId3">
            <a:alphaModFix/>
          </a:blip>
          <a:stretch>
            <a:fillRect/>
          </a:stretch>
        </p:blipFill>
        <p:spPr>
          <a:xfrm>
            <a:off x="6416702" y="2175351"/>
            <a:ext cx="5497002" cy="2881679"/>
          </a:xfrm>
          <a:prstGeom prst="rect">
            <a:avLst/>
          </a:prstGeom>
          <a:noFill/>
          <a:ln>
            <a:noFill/>
          </a:ln>
        </p:spPr>
      </p:pic>
      <p:sp>
        <p:nvSpPr>
          <p:cNvPr id="6" name="TextBox 5">
            <a:extLst>
              <a:ext uri="{FF2B5EF4-FFF2-40B4-BE49-F238E27FC236}">
                <a16:creationId xmlns:a16="http://schemas.microsoft.com/office/drawing/2014/main" id="{38D4E01D-8D18-FDBA-3F46-9F31C0AD73A2}"/>
              </a:ext>
            </a:extLst>
          </p:cNvPr>
          <p:cNvSpPr txBox="1"/>
          <p:nvPr/>
        </p:nvSpPr>
        <p:spPr>
          <a:xfrm>
            <a:off x="6416702" y="5131429"/>
            <a:ext cx="5497002" cy="744585"/>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Examples of augmented images using resizing, cropping, rotation, and flipping</a:t>
            </a:r>
          </a:p>
        </p:txBody>
      </p:sp>
    </p:spTree>
    <p:extLst>
      <p:ext uri="{BB962C8B-B14F-4D97-AF65-F5344CB8AC3E}">
        <p14:creationId xmlns:p14="http://schemas.microsoft.com/office/powerpoint/2010/main" val="353512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1DE3-E249-5C5C-63F8-405609C16922}"/>
              </a:ext>
            </a:extLst>
          </p:cNvPr>
          <p:cNvSpPr>
            <a:spLocks noGrp="1"/>
          </p:cNvSpPr>
          <p:nvPr>
            <p:ph type="title"/>
          </p:nvPr>
        </p:nvSpPr>
        <p:spPr>
          <a:solidFill>
            <a:schemeClr val="bg1">
              <a:alpha val="50000"/>
            </a:schemeClr>
          </a:solidFill>
          <a:effectLst>
            <a:softEdge rad="63500"/>
          </a:effectLst>
        </p:spPr>
        <p:txBody>
          <a:bodyPr vert="horz" lIns="91440" tIns="45720" rIns="91440" bIns="45720" rtlCol="0" anchor="ctr">
            <a:normAutofit/>
          </a:bodyPr>
          <a:lstStyle/>
          <a:p>
            <a:pPr algn="ctr"/>
            <a:r>
              <a:rPr lang="en" sz="4000" b="1" dirty="0">
                <a:solidFill>
                  <a:schemeClr val="accent1">
                    <a:lumMod val="50000"/>
                  </a:schemeClr>
                </a:solidFill>
                <a:latin typeface="Lucida Calligraphy" panose="03010101010101010101" pitchFamily="66" charset="0"/>
                <a:cs typeface="Cavolini" panose="020B0502040204020203" pitchFamily="66" charset="0"/>
              </a:rPr>
              <a:t>EDA: RGB Distribution</a:t>
            </a:r>
            <a:endParaRPr lang="en-US" sz="4000" b="1" dirty="0">
              <a:solidFill>
                <a:schemeClr val="accent1">
                  <a:lumMod val="50000"/>
                </a:schemeClr>
              </a:solidFill>
              <a:latin typeface="Lucida Calligraphy" panose="03010101010101010101" pitchFamily="66" charset="0"/>
              <a:cs typeface="Cavolini" panose="020B0502040204020203" pitchFamily="66" charset="0"/>
            </a:endParaRPr>
          </a:p>
        </p:txBody>
      </p:sp>
      <p:pic>
        <p:nvPicPr>
          <p:cNvPr id="7" name="Google Shape;166;g1f9bd7b808d_0_21">
            <a:extLst>
              <a:ext uri="{FF2B5EF4-FFF2-40B4-BE49-F238E27FC236}">
                <a16:creationId xmlns:a16="http://schemas.microsoft.com/office/drawing/2014/main" id="{19F7B2DD-52EF-C459-184F-37DFD3BF30A0}"/>
              </a:ext>
            </a:extLst>
          </p:cNvPr>
          <p:cNvPicPr preferRelativeResize="0"/>
          <p:nvPr/>
        </p:nvPicPr>
        <p:blipFill>
          <a:blip r:embed="rId3">
            <a:alphaModFix/>
          </a:blip>
          <a:stretch>
            <a:fillRect/>
          </a:stretch>
        </p:blipFill>
        <p:spPr>
          <a:xfrm>
            <a:off x="360550" y="1767702"/>
            <a:ext cx="3823775" cy="3823775"/>
          </a:xfrm>
          <a:prstGeom prst="rect">
            <a:avLst/>
          </a:prstGeom>
          <a:noFill/>
          <a:ln w="28575">
            <a:solidFill>
              <a:schemeClr val="tx1"/>
            </a:solidFill>
          </a:ln>
        </p:spPr>
      </p:pic>
      <p:pic>
        <p:nvPicPr>
          <p:cNvPr id="8" name="Google Shape;167;g1f9bd7b808d_0_21">
            <a:extLst>
              <a:ext uri="{FF2B5EF4-FFF2-40B4-BE49-F238E27FC236}">
                <a16:creationId xmlns:a16="http://schemas.microsoft.com/office/drawing/2014/main" id="{3C542BB0-F360-3C88-A5DA-DAA05E2924B1}"/>
              </a:ext>
            </a:extLst>
          </p:cNvPr>
          <p:cNvPicPr preferRelativeResize="0"/>
          <p:nvPr/>
        </p:nvPicPr>
        <p:blipFill>
          <a:blip r:embed="rId4">
            <a:alphaModFix/>
          </a:blip>
          <a:stretch>
            <a:fillRect/>
          </a:stretch>
        </p:blipFill>
        <p:spPr>
          <a:xfrm>
            <a:off x="4302250" y="1767701"/>
            <a:ext cx="3823775" cy="3823775"/>
          </a:xfrm>
          <a:prstGeom prst="rect">
            <a:avLst/>
          </a:prstGeom>
          <a:noFill/>
          <a:ln w="28575">
            <a:solidFill>
              <a:schemeClr val="tx1"/>
            </a:solidFill>
          </a:ln>
        </p:spPr>
      </p:pic>
      <p:pic>
        <p:nvPicPr>
          <p:cNvPr id="9" name="Google Shape;169;g1f9bd7b808d_0_21">
            <a:extLst>
              <a:ext uri="{FF2B5EF4-FFF2-40B4-BE49-F238E27FC236}">
                <a16:creationId xmlns:a16="http://schemas.microsoft.com/office/drawing/2014/main" id="{CB4037E7-611F-5938-CED2-2DE9133DD5D3}"/>
              </a:ext>
            </a:extLst>
          </p:cNvPr>
          <p:cNvPicPr preferRelativeResize="0"/>
          <p:nvPr/>
        </p:nvPicPr>
        <p:blipFill>
          <a:blip r:embed="rId5">
            <a:alphaModFix/>
          </a:blip>
          <a:stretch>
            <a:fillRect/>
          </a:stretch>
        </p:blipFill>
        <p:spPr>
          <a:xfrm>
            <a:off x="8243950" y="1767700"/>
            <a:ext cx="3823775" cy="3823775"/>
          </a:xfrm>
          <a:prstGeom prst="rect">
            <a:avLst/>
          </a:prstGeom>
          <a:noFill/>
          <a:ln w="28575">
            <a:solidFill>
              <a:schemeClr val="tx1"/>
            </a:solidFill>
          </a:ln>
        </p:spPr>
      </p:pic>
      <p:sp>
        <p:nvSpPr>
          <p:cNvPr id="11" name="TextBox 10">
            <a:extLst>
              <a:ext uri="{FF2B5EF4-FFF2-40B4-BE49-F238E27FC236}">
                <a16:creationId xmlns:a16="http://schemas.microsoft.com/office/drawing/2014/main" id="{C0A885BE-EFFA-CF89-2D48-6208D23632CA}"/>
              </a:ext>
            </a:extLst>
          </p:cNvPr>
          <p:cNvSpPr txBox="1"/>
          <p:nvPr/>
        </p:nvSpPr>
        <p:spPr>
          <a:xfrm>
            <a:off x="1595423" y="5756258"/>
            <a:ext cx="9237427" cy="757130"/>
          </a:xfrm>
          <a:prstGeom prst="rect">
            <a:avLst/>
          </a:prstGeom>
          <a:solidFill>
            <a:schemeClr val="bg1">
              <a:alpha val="60000"/>
            </a:schemeClr>
          </a:solidFill>
          <a:effectLst>
            <a:softEdge rad="38100"/>
          </a:effectLst>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a:solidFill>
                  <a:schemeClr val="accent1">
                    <a:lumMod val="50000"/>
                  </a:schemeClr>
                </a:solidFill>
                <a:latin typeface="Century" panose="020406040505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ym typeface="Times New Roman"/>
              </a:rPr>
              <a:t>RGB distribution of the first 100 Monet paintings (left), the first 100 photos (middle), and the first 100 generated photo-to-Monet images (right), with zeros excluded</a:t>
            </a:r>
            <a:endParaRPr lang="en-US" sz="1800" dirty="0"/>
          </a:p>
        </p:txBody>
      </p:sp>
    </p:spTree>
    <p:extLst>
      <p:ext uri="{BB962C8B-B14F-4D97-AF65-F5344CB8AC3E}">
        <p14:creationId xmlns:p14="http://schemas.microsoft.com/office/powerpoint/2010/main" val="1005231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312</TotalTime>
  <Words>1533</Words>
  <Application>Microsoft Macintosh PowerPoint</Application>
  <PresentationFormat>Widescreen</PresentationFormat>
  <Paragraphs>197</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Cambria Math</vt:lpstr>
      <vt:lpstr>Century</vt:lpstr>
      <vt:lpstr>Lucida Calligraphy</vt:lpstr>
      <vt:lpstr>Noto Sans Symbols</vt:lpstr>
      <vt:lpstr>Times New Roman</vt:lpstr>
      <vt:lpstr>Wingdings</vt:lpstr>
      <vt:lpstr>Office Theme</vt:lpstr>
      <vt:lpstr>Artificially Creative Demo 2</vt:lpstr>
      <vt:lpstr>Competition Introduction/ Business Understanding (Recap)</vt:lpstr>
      <vt:lpstr>Data Acquisition (Recap)</vt:lpstr>
      <vt:lpstr>GAN Description (Recap)</vt:lpstr>
      <vt:lpstr>CycleGAN Description (Recap)</vt:lpstr>
      <vt:lpstr>New Work Overview</vt:lpstr>
      <vt:lpstr>Shift in Mindset: Application to New Artists</vt:lpstr>
      <vt:lpstr>Data Acquisition Changes (Competition Specific)</vt:lpstr>
      <vt:lpstr>EDA: RGB Distribution</vt:lpstr>
      <vt:lpstr>Baseline Model  New Model</vt:lpstr>
      <vt:lpstr>Deployment (Kaggle)</vt:lpstr>
      <vt:lpstr>Deployment (Website)</vt:lpstr>
      <vt:lpstr>Performance Evaluation from Our Baseline Model</vt:lpstr>
      <vt:lpstr>Competition Performance Comparison</vt:lpstr>
      <vt:lpstr>Ukiyo-e Performance Comparison</vt:lpstr>
      <vt:lpstr>Monet General Performance Comparison</vt:lpstr>
      <vt:lpstr>Output Observations: Old  New</vt:lpstr>
      <vt:lpstr>Good Example Outputs</vt:lpstr>
      <vt:lpstr>Bad Example Outputs</vt:lpstr>
      <vt:lpstr>Existing Roadblocks</vt:lpstr>
      <vt:lpstr>Remaining Steps (Phase 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Artificially Creative Demo 1</dc:title>
  <dc:creator>Arun Agarwal</dc:creator>
  <cp:lastModifiedBy>Eric Nguyen</cp:lastModifiedBy>
  <cp:revision>5</cp:revision>
  <dcterms:created xsi:type="dcterms:W3CDTF">2023-02-21T20:33:17Z</dcterms:created>
  <dcterms:modified xsi:type="dcterms:W3CDTF">2023-03-29T17:31:40Z</dcterms:modified>
</cp:coreProperties>
</file>